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3" r:id="rId2"/>
    <p:sldId id="312" r:id="rId3"/>
    <p:sldId id="286" r:id="rId4"/>
    <p:sldId id="306" r:id="rId5"/>
    <p:sldId id="300" r:id="rId6"/>
    <p:sldId id="304" r:id="rId7"/>
    <p:sldId id="305" r:id="rId8"/>
    <p:sldId id="301" r:id="rId9"/>
    <p:sldId id="302" r:id="rId10"/>
    <p:sldId id="303" r:id="rId11"/>
    <p:sldId id="308" r:id="rId12"/>
    <p:sldId id="310" r:id="rId13"/>
    <p:sldId id="287" r:id="rId14"/>
    <p:sldId id="311" r:id="rId15"/>
    <p:sldId id="275" r:id="rId16"/>
    <p:sldId id="274" r:id="rId17"/>
    <p:sldId id="276" r:id="rId18"/>
    <p:sldId id="277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여기어때 잘난체" panose="020B0600000101010101" pitchFamily="50" charset="-127"/>
      <p:bold r:id="rId23"/>
    </p:embeddedFont>
    <p:embeddedFont>
      <p:font typeface="여기어때 잘난체 2" panose="00000500000000000000" pitchFamily="50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8C"/>
    <a:srgbClr val="E8AF90"/>
    <a:srgbClr val="EC834E"/>
    <a:srgbClr val="F4B596"/>
    <a:srgbClr val="E84230"/>
    <a:srgbClr val="EB7E0A"/>
    <a:srgbClr val="FF6600"/>
    <a:srgbClr val="FCBE80"/>
    <a:srgbClr val="176F19"/>
    <a:srgbClr val="104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1502" autoAdjust="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outlineViewPr>
    <p:cViewPr>
      <p:scale>
        <a:sx n="33" d="100"/>
        <a:sy n="33" d="100"/>
      </p:scale>
      <p:origin x="0" y="-4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833614658809389"/>
          <c:y val="0.17328805989121412"/>
          <c:w val="0.52012115177492901"/>
          <c:h val="0.81696823575643729"/>
        </c:manualLayout>
      </c:layout>
      <c:pieChart>
        <c:varyColors val="1"/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CF15A-17DA-44F1-BDC7-8191D760BDB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9587D-30B6-4625-B2A6-8AC86A61E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80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63BDF-A029-1AAF-45D2-879867279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9B9D79-1691-A517-49AC-8B83AE75B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F2D02A-A957-3DBC-3DD7-1C6FB74E4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4E080-C2B6-FC0F-9384-08899FFB69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531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C6D6-ED5A-EDE8-2E83-C3641F61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901462-A934-CBA2-8CC8-3C9610C5D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7FDD0A-6202-5C34-815A-C8DEE2954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F2355-1CFF-1AC6-DED7-891FF120B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303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2206B-D63B-5BFC-CCB0-4BE80381B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3B241E-EEB6-7BA6-7AD1-AF3C31900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DBEE18-B09A-7843-E27E-40E1C3E7F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01F79D-DA7B-8182-C780-193C6031F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76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AFA0A-0D22-7029-38E5-37F693781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4C8ACF-E829-D350-252D-72DAC35CE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22C9EB-9983-0C54-3CA9-2DF22025A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BB2CF3-98EF-EC5C-9827-F50A1EFA7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435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27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995C-3892-BD5D-11E0-6EDC8D3A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D19BCF-DA65-B745-34DA-EF58D07F1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43306D-4795-0C36-1E18-A3ED98B7D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FBEF8D-AAF1-9DF9-5680-0445F94FAC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</a:t>
            </a:r>
            <a:r>
              <a:rPr lang="ko-KR" altLang="en-US" baseline="0" dirty="0"/>
              <a:t> 프로젝트는 </a:t>
            </a:r>
            <a:r>
              <a:rPr lang="ko-KR" altLang="en-US" dirty="0"/>
              <a:t>웹 화상 기술을 이용한 온라인 예능 게임 제공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2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정도 비율로 지인을 만난다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353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정도 비율로 지인을 만난다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7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정도 비율로 지인을 만난다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6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 본 사람들의 </a:t>
            </a:r>
            <a:r>
              <a:rPr lang="en-US" altLang="ko-KR" dirty="0"/>
              <a:t>26</a:t>
            </a:r>
            <a:r>
              <a:rPr lang="ko-KR" altLang="en-US" dirty="0"/>
              <a:t>명의 만족도가 높았다 </a:t>
            </a:r>
            <a:r>
              <a:rPr lang="en-US" altLang="ko-KR" dirty="0"/>
              <a:t>-&gt; </a:t>
            </a:r>
            <a:r>
              <a:rPr lang="ko-KR" altLang="en-US" dirty="0"/>
              <a:t>그리고 나의 경험상 반응이 항상 좋았음 </a:t>
            </a:r>
            <a:r>
              <a:rPr lang="en-US" altLang="ko-KR" dirty="0"/>
              <a:t>-&gt; </a:t>
            </a:r>
            <a:r>
              <a:rPr lang="ko-KR" altLang="en-US" dirty="0"/>
              <a:t>그래서 이거 고름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833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118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0C0F0-2766-0378-ED6D-DB6361ED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2FFFAF-C6FE-C2ED-2CEA-437D3CFF4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4CBD3A-9732-DE28-2F08-E1F3E0109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320315-67FB-D52A-F619-D95F70C409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9587D-30B6-4625-B2A6-8AC86A61E6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0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D7623-BA5C-6F27-60CC-8D988C7BB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F762B4-EF4E-C5B8-5E4F-19CB30612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5130A-E924-9009-953A-AB5EE1CA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44004-FC08-165F-F481-E349CD8C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0A335-E7CA-B0CE-7B3C-2BF7821F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91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146D2-06A9-BDFE-9A65-F2E148A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94DC14-768E-5DC5-349A-B597705E0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04C34-5C76-6B7E-CD95-4A0EEB271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1C873-0612-585F-9BDB-0E091C1C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85D1F1-9D46-908C-60C3-91FAEFF2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95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6A464C-568D-AEF2-3852-E0E529F2CA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51BE84-C91A-2019-C725-C4660752E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2DF52-C110-FE45-423B-080945AF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319E2-9902-EF18-884D-1745A23A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F4320-09F7-634D-631E-57CDEE250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3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DF16AD-F76C-5D9B-A327-CF4F8406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F64919-7873-6E01-26FC-26BD2497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D4590A-BBF6-FB3E-E832-F1DABF2D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24CC2C-7861-D5C8-16CC-13DB79439371}"/>
              </a:ext>
            </a:extLst>
          </p:cNvPr>
          <p:cNvSpPr/>
          <p:nvPr userDrawn="1"/>
        </p:nvSpPr>
        <p:spPr>
          <a:xfrm>
            <a:off x="-199292" y="422031"/>
            <a:ext cx="12590583" cy="601393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0" i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3C9EDA0F-8433-1FBB-749F-FE5AC2C4D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8" y="735171"/>
            <a:ext cx="7949514" cy="523220"/>
          </a:xfrm>
        </p:spPr>
        <p:txBody>
          <a:bodyPr anchor="t">
            <a:normAutofit/>
          </a:bodyPr>
          <a:lstStyle>
            <a:lvl1pPr>
              <a:defRPr sz="2800"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20842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6D894AB-081C-BBFF-1A62-5C32AC921944}"/>
              </a:ext>
            </a:extLst>
          </p:cNvPr>
          <p:cNvSpPr/>
          <p:nvPr userDrawn="1"/>
        </p:nvSpPr>
        <p:spPr>
          <a:xfrm>
            <a:off x="314556" y="-272562"/>
            <a:ext cx="11562888" cy="7253654"/>
          </a:xfrm>
          <a:prstGeom prst="roundRect">
            <a:avLst>
              <a:gd name="adj" fmla="val 0"/>
            </a:avLst>
          </a:prstGeom>
          <a:solidFill>
            <a:srgbClr val="FFFBF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85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8CE0C-1A02-0E38-83D0-492D9C75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15FFF-A77E-3A32-9691-F6096F68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1pPr>
            <a:lvl2pPr>
              <a:defRPr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2pPr>
            <a:lvl3pPr>
              <a:defRPr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3pPr>
            <a:lvl4pPr>
              <a:defRPr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4pPr>
            <a:lvl5pPr>
              <a:defRPr>
                <a:latin typeface="여기어때 잘난체 2" panose="00000500000000000000" pitchFamily="50" charset="-127"/>
                <a:ea typeface="여기어때 잘난체 2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7D3BFA-E377-7AE0-782E-AA278CB1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4592C-31E1-38DE-A805-11DBCC40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27FF8-81AC-512F-B0C4-33C1C82B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39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E26DB-081E-6FE4-1E15-8DD6C611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94978E-1E5A-6589-9969-A7DED4AB0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33407-4B18-A0C9-8A7B-3F6BCA7D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CE4D9-405E-13F9-32F2-6D50469F1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72B57-47F3-9193-ACA2-4AE66EAE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7C72C-A84A-78A2-546F-65508A2C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39479-F52E-3460-EF01-B87F969EF7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9B42DF-F0E8-EDDA-0364-36DC8380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B2FC7F-6BC6-4452-3602-14982D4E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ECA41C-6165-978B-C6EF-12ECEEE2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8EDD96-2093-42C4-F494-888F41B8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0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AE35A-F852-724E-BC51-FAD3AD3F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122E89-A2E8-05CE-2958-707FA56E6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649AE2-C712-FD2D-18A9-B4E5D8FE7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AB5078-70A8-AF25-CFB5-B92C99EEB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601E43-59A9-B605-5B2C-86DA99D83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12274B-65A6-F1AE-7ECF-DA3B29D1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7ADC1A-B83D-CD80-39D8-EDE6123E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8878BA-D9C9-C150-2549-B57DA745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7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39965-17EE-0BCE-E993-5411D8E4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032A82-3FD0-C791-5AA8-D98591FF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37AC5F-E184-AF1A-D403-023DAD06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D2C1D1-BA72-7F22-507D-6AA0D145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59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DF16AD-F76C-5D9B-A327-CF4F8406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F64919-7873-6E01-26FC-26BD2497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D4590A-BBF6-FB3E-E832-F1DABF2D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28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FF615-7CE9-FAC9-7167-06A59E9C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81C16-1843-B821-D63B-2316D35C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C11A03-D05D-157F-4509-F14245498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895474-7C3C-A39C-8E97-E9EFA731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822FCC-7446-922E-AB72-8731084E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364FE5-A1DA-F17E-1BCD-45D365E6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84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5FE0E-119E-F99F-B2D6-7EDCAB85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CD474E-562A-C400-0A42-6B09C7F6C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97574C-7650-6DD7-9B1E-95F2D84E3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4AD6BB-31EC-CEC4-1087-8780AD83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6565E-150F-95DA-2663-0E9AF879E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90C42-1163-83E2-95DF-8499EE80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57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4F566-E3ED-ABDC-1050-9BBD19BB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6C90C-791D-B7A8-67C2-4FEE8114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0E88C6-A068-B853-E678-AC7BDADEB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749BF2-7FAB-4ABA-A8D4-C5F6998E1F16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822D2-4154-CD33-F9C7-ACA1EF1FA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117C1-5DE9-D2CA-6466-6B23391C0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E985CA-2142-4CAC-BC10-3BDBF3695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32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0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여기어때 잘난체 2" panose="00000500000000000000" pitchFamily="50" charset="-127"/>
          <a:ea typeface="여기어때 잘난체 2" panose="000005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jpe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3" Type="http://schemas.openxmlformats.org/officeDocument/2006/relationships/image" Target="../media/image47.png"/><Relationship Id="rId7" Type="http://schemas.openxmlformats.org/officeDocument/2006/relationships/image" Target="../media/image2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28.png"/><Relationship Id="rId5" Type="http://schemas.openxmlformats.org/officeDocument/2006/relationships/image" Target="../media/image48.png"/><Relationship Id="rId1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Relationship Id="rId1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e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k4RRqOwUpEY?feature=oembed" TargetMode="Externa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1DAE0D-9A4F-7F5F-AA7D-93CB62412955}"/>
              </a:ext>
            </a:extLst>
          </p:cNvPr>
          <p:cNvSpPr/>
          <p:nvPr/>
        </p:nvSpPr>
        <p:spPr>
          <a:xfrm>
            <a:off x="-199291" y="1535097"/>
            <a:ext cx="12590583" cy="19792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3000" i="1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UH!?</a:t>
            </a:r>
            <a:endParaRPr lang="ko-KR" altLang="en-US" sz="13000" i="1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B43E89-934F-57D8-D527-1B40C7D824CC}"/>
              </a:ext>
            </a:extLst>
          </p:cNvPr>
          <p:cNvGrpSpPr/>
          <p:nvPr/>
        </p:nvGrpSpPr>
        <p:grpSpPr>
          <a:xfrm>
            <a:off x="6162963" y="5526915"/>
            <a:ext cx="5878946" cy="1220847"/>
            <a:chOff x="6162963" y="5351071"/>
            <a:chExt cx="5878946" cy="1220847"/>
          </a:xfrm>
        </p:grpSpPr>
        <p:sp>
          <p:nvSpPr>
            <p:cNvPr id="10" name="TextBox 9"/>
            <p:cNvSpPr txBox="1"/>
            <p:nvPr/>
          </p:nvSpPr>
          <p:spPr>
            <a:xfrm>
              <a:off x="6162963" y="5351071"/>
              <a:ext cx="5878946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50"/>
                </a:spcBef>
              </a:pPr>
              <a:r>
                <a:rPr lang="en-US" altLang="ko-KR" sz="24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E201 TEAM. </a:t>
              </a:r>
              <a:r>
                <a:rPr lang="ko-KR" altLang="en-US" sz="24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돌돌</a:t>
              </a:r>
              <a:r>
                <a:rPr lang="en-US" altLang="ko-KR" sz="24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endParaRPr lang="ko-KR" altLang="en-US" sz="2400" i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  <a:p>
              <a:pPr>
                <a:spcBef>
                  <a:spcPts val="150"/>
                </a:spcBef>
              </a:pPr>
              <a:endParaRPr lang="en-US" altLang="ko-KR" sz="2300" i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  <a:p>
              <a:pPr>
                <a:spcBef>
                  <a:spcPts val="150"/>
                </a:spcBef>
              </a:pPr>
              <a:r>
                <a:rPr lang="ko-KR" altLang="en-US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박수빈</a:t>
              </a:r>
              <a:r>
                <a:rPr lang="en-US" altLang="ko-KR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신현중</a:t>
              </a:r>
              <a:r>
                <a:rPr lang="en-US" altLang="ko-KR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유영준</a:t>
              </a:r>
              <a:r>
                <a:rPr lang="en-US" altLang="ko-KR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2300" i="1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이성완</a:t>
              </a:r>
              <a:r>
                <a:rPr lang="en-US" altLang="ko-KR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2300" i="1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조우재</a:t>
              </a:r>
              <a:r>
                <a:rPr lang="en-US" altLang="ko-KR" sz="2300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2300" i="1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황채원</a:t>
              </a:r>
              <a:endParaRPr lang="ko-KR" altLang="en-US" sz="2300" i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cxnSp>
          <p:nvCxnSpPr>
            <p:cNvPr id="7" name="직선 연결선 6"/>
            <p:cNvCxnSpPr>
              <a:cxnSpLocks/>
            </p:cNvCxnSpPr>
            <p:nvPr/>
          </p:nvCxnSpPr>
          <p:spPr>
            <a:xfrm>
              <a:off x="6314883" y="5920777"/>
              <a:ext cx="557510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4714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A1177-D165-8DC5-2D61-C1E466D4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7D1B6A-5E10-0AC9-C845-8B714BB33513}"/>
              </a:ext>
            </a:extLst>
          </p:cNvPr>
          <p:cNvSpPr txBox="1"/>
          <p:nvPr/>
        </p:nvSpPr>
        <p:spPr>
          <a:xfrm>
            <a:off x="333042" y="2003760"/>
            <a:ext cx="11602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1. </a:t>
            </a:r>
            <a:r>
              <a:rPr lang="ko-KR" altLang="en-US" sz="3600" dirty="0">
                <a:solidFill>
                  <a:srgbClr val="118AB2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물리적인 이유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로 친구들을 쉽게 만나지 못하는 사람들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E22C3-FEF7-D009-3869-F1D6E6153A89}"/>
              </a:ext>
            </a:extLst>
          </p:cNvPr>
          <p:cNvSpPr txBox="1"/>
          <p:nvPr/>
        </p:nvSpPr>
        <p:spPr>
          <a:xfrm>
            <a:off x="333042" y="3159770"/>
            <a:ext cx="11224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2. 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어색한 분위기 속</a:t>
            </a:r>
            <a:r>
              <a:rPr lang="en-US" altLang="ko-KR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r>
              <a:rPr lang="ko-KR" altLang="en-US" sz="3600" dirty="0" err="1">
                <a:solidFill>
                  <a:srgbClr val="118AB2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아이스브레이킹</a:t>
            </a:r>
            <a:r>
              <a:rPr lang="ko-KR" altLang="en-US" sz="3600" dirty="0" err="1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이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필요한 사람들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55B7D-CF4E-193F-19B7-DB9DCC82E510}"/>
              </a:ext>
            </a:extLst>
          </p:cNvPr>
          <p:cNvSpPr txBox="1"/>
          <p:nvPr/>
        </p:nvSpPr>
        <p:spPr>
          <a:xfrm>
            <a:off x="333042" y="4315780"/>
            <a:ext cx="11484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3. </a:t>
            </a:r>
            <a:r>
              <a:rPr lang="ko-KR" altLang="en-US" sz="3600" dirty="0">
                <a:solidFill>
                  <a:srgbClr val="118AB2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예능 게임을 즐기고 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싶은데</a:t>
            </a:r>
            <a:r>
              <a:rPr lang="en-US" altLang="ko-KR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,</a:t>
            </a:r>
            <a:r>
              <a:rPr lang="ko-KR" altLang="en-US" sz="36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여건이 되지 않는 사람들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2999" y="735171"/>
            <a:ext cx="1499938" cy="523220"/>
          </a:xfrm>
        </p:spPr>
        <p:txBody>
          <a:bodyPr/>
          <a:lstStyle/>
          <a:p>
            <a:r>
              <a:rPr lang="ko-KR" altLang="en-US" dirty="0"/>
              <a:t>타겟</a:t>
            </a:r>
          </a:p>
        </p:txBody>
      </p:sp>
    </p:spTree>
    <p:extLst>
      <p:ext uri="{BB962C8B-B14F-4D97-AF65-F5344CB8AC3E}">
        <p14:creationId xmlns:p14="http://schemas.microsoft.com/office/powerpoint/2010/main" val="296757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D0A63-3054-9E29-0796-9FCFA8E6F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F47DD2-53FD-F0BE-7BF4-1F7B8730D856}"/>
              </a:ext>
            </a:extLst>
          </p:cNvPr>
          <p:cNvSpPr txBox="1"/>
          <p:nvPr/>
        </p:nvSpPr>
        <p:spPr>
          <a:xfrm>
            <a:off x="114831" y="1066251"/>
            <a:ext cx="6332183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간편한 멀티플레이 환경 조성</a:t>
            </a:r>
            <a:endParaRPr lang="ko-KR" altLang="en-US" sz="3600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86F24B-8615-C902-9E77-71ED813DC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9" y="735171"/>
            <a:ext cx="1499938" cy="523220"/>
          </a:xfrm>
        </p:spPr>
        <p:txBody>
          <a:bodyPr/>
          <a:lstStyle/>
          <a:p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69E07EA4-4A4F-DFA2-9F6E-683EBAB7D3BD}"/>
              </a:ext>
            </a:extLst>
          </p:cNvPr>
          <p:cNvSpPr/>
          <p:nvPr/>
        </p:nvSpPr>
        <p:spPr>
          <a:xfrm>
            <a:off x="182588" y="1920331"/>
            <a:ext cx="4888177" cy="4157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F236-5093-0D03-A07B-05A2CBF9C3B9}"/>
              </a:ext>
            </a:extLst>
          </p:cNvPr>
          <p:cNvSpPr txBox="1"/>
          <p:nvPr/>
        </p:nvSpPr>
        <p:spPr>
          <a:xfrm>
            <a:off x="172999" y="1992591"/>
            <a:ext cx="484869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기존 게임의 단점</a:t>
            </a:r>
            <a:endParaRPr lang="ko-KR" altLang="en-US" sz="3600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FE717B3-6351-0308-3C4B-A1CB07B2058C}"/>
              </a:ext>
            </a:extLst>
          </p:cNvPr>
          <p:cNvSpPr/>
          <p:nvPr/>
        </p:nvSpPr>
        <p:spPr>
          <a:xfrm>
            <a:off x="7121235" y="1920331"/>
            <a:ext cx="4888177" cy="41579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58991-ED3D-F889-3117-A5BC4EC412A6}"/>
              </a:ext>
            </a:extLst>
          </p:cNvPr>
          <p:cNvSpPr txBox="1"/>
          <p:nvPr/>
        </p:nvSpPr>
        <p:spPr>
          <a:xfrm>
            <a:off x="9009793" y="1819491"/>
            <a:ext cx="1326004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UH!?</a:t>
            </a:r>
            <a:endParaRPr lang="ko-KR" altLang="en-US" sz="3600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FED95-B141-8DB2-4B6E-3467394F61CD}"/>
              </a:ext>
            </a:extLst>
          </p:cNvPr>
          <p:cNvSpPr txBox="1"/>
          <p:nvPr/>
        </p:nvSpPr>
        <p:spPr>
          <a:xfrm>
            <a:off x="617310" y="3508611"/>
            <a:ext cx="46767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- </a:t>
            </a:r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혼자서만 플레이 가능</a:t>
            </a:r>
            <a:endParaRPr lang="en-US" altLang="ko-KR" sz="25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endParaRPr lang="en-US" altLang="ko-KR" sz="25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en-US" altLang="ko-KR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- </a:t>
            </a:r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무거운 </a:t>
            </a:r>
            <a:r>
              <a:rPr lang="ko-KR" altLang="en-US" sz="2500" dirty="0" err="1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웹캠</a:t>
            </a:r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프로그램을</a:t>
            </a:r>
            <a:endParaRPr lang="en-US" altLang="ko-KR" sz="25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en-US" altLang="ko-KR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  </a:t>
            </a:r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설치한다는 부담감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FD754D8-E912-E6A7-A3FB-FF58B043676F}"/>
              </a:ext>
            </a:extLst>
          </p:cNvPr>
          <p:cNvSpPr/>
          <p:nvPr/>
        </p:nvSpPr>
        <p:spPr>
          <a:xfrm>
            <a:off x="5353050" y="3122956"/>
            <a:ext cx="1485900" cy="1340913"/>
          </a:xfrm>
          <a:prstGeom prst="rightArrow">
            <a:avLst/>
          </a:prstGeom>
          <a:solidFill>
            <a:srgbClr val="118A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4222BD-7E2E-4B2C-7AAE-75B3108B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171" y="3750632"/>
            <a:ext cx="4186917" cy="21659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845D03-F042-9E72-C74E-AA1785CCAC40}"/>
              </a:ext>
            </a:extLst>
          </p:cNvPr>
          <p:cNvSpPr txBox="1"/>
          <p:nvPr/>
        </p:nvSpPr>
        <p:spPr>
          <a:xfrm>
            <a:off x="7277146" y="2774411"/>
            <a:ext cx="47912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접속만 하면</a:t>
            </a:r>
            <a:endParaRPr lang="en-US" altLang="ko-KR" sz="25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r>
              <a:rPr lang="ko-KR" altLang="en-US" sz="25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간편하게 타인과 멀티플레이</a:t>
            </a:r>
          </a:p>
        </p:txBody>
      </p:sp>
    </p:spTree>
    <p:extLst>
      <p:ext uri="{BB962C8B-B14F-4D97-AF65-F5344CB8AC3E}">
        <p14:creationId xmlns:p14="http://schemas.microsoft.com/office/powerpoint/2010/main" val="342372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/>
      <p:bldP spid="17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D5FE9-C956-D7A7-8906-ABD4B21E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5F56122-74B5-F3CE-EEB2-92BA43D1F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9" y="735171"/>
            <a:ext cx="1499938" cy="523220"/>
          </a:xfrm>
        </p:spPr>
        <p:txBody>
          <a:bodyPr/>
          <a:lstStyle/>
          <a:p>
            <a:r>
              <a:rPr lang="ko-KR" altLang="en-US" dirty="0" err="1"/>
              <a:t>차별점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B0601B-5E0C-65E7-4A8D-D159E9397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1" r="32578" b="61634"/>
          <a:stretch/>
        </p:blipFill>
        <p:spPr>
          <a:xfrm>
            <a:off x="7180834" y="2148925"/>
            <a:ext cx="4851801" cy="19610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C8C105-4297-4DDD-9BF0-6621AAF7B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510" y="4460301"/>
            <a:ext cx="4481545" cy="151448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6922111-D521-3E9D-94B3-5390ED4505EA}"/>
              </a:ext>
            </a:extLst>
          </p:cNvPr>
          <p:cNvSpPr/>
          <p:nvPr/>
        </p:nvSpPr>
        <p:spPr>
          <a:xfrm>
            <a:off x="5569249" y="2544629"/>
            <a:ext cx="1053501" cy="753180"/>
          </a:xfrm>
          <a:prstGeom prst="rightArrow">
            <a:avLst/>
          </a:prstGeom>
          <a:solidFill>
            <a:srgbClr val="118A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78C6FE9-0F34-42F7-122F-30319FDE0215}"/>
              </a:ext>
            </a:extLst>
          </p:cNvPr>
          <p:cNvSpPr/>
          <p:nvPr/>
        </p:nvSpPr>
        <p:spPr>
          <a:xfrm>
            <a:off x="5569249" y="4460301"/>
            <a:ext cx="1053501" cy="753180"/>
          </a:xfrm>
          <a:prstGeom prst="rightArrow">
            <a:avLst/>
          </a:prstGeom>
          <a:solidFill>
            <a:srgbClr val="118A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A29808-EF94-E0BB-2D0F-B227B8634E1E}"/>
              </a:ext>
            </a:extLst>
          </p:cNvPr>
          <p:cNvSpPr/>
          <p:nvPr/>
        </p:nvSpPr>
        <p:spPr>
          <a:xfrm>
            <a:off x="7456754" y="2894032"/>
            <a:ext cx="1324937" cy="1069936"/>
          </a:xfrm>
          <a:prstGeom prst="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CE6B7-E197-A246-1BDD-5041DBDEBC66}"/>
              </a:ext>
            </a:extLst>
          </p:cNvPr>
          <p:cNvSpPr txBox="1"/>
          <p:nvPr/>
        </p:nvSpPr>
        <p:spPr>
          <a:xfrm>
            <a:off x="114831" y="1066251"/>
            <a:ext cx="9273693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빠른 배포를 통해</a:t>
            </a:r>
            <a:r>
              <a:rPr lang="en-US" altLang="ko-KR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</a:t>
            </a:r>
            <a:r>
              <a:rPr lang="ko-KR" altLang="en-US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실제 유저들의 </a:t>
            </a:r>
            <a:r>
              <a:rPr lang="ko-KR" altLang="en-US" sz="3600" dirty="0">
                <a:solidFill>
                  <a:srgbClr val="118AB2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피드백 반영</a:t>
            </a:r>
            <a:endParaRPr lang="ko-KR" altLang="en-US" sz="3600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E63C7-48E4-DE0F-9BBD-B68FDAB1F39C}"/>
              </a:ext>
            </a:extLst>
          </p:cNvPr>
          <p:cNvSpPr txBox="1"/>
          <p:nvPr/>
        </p:nvSpPr>
        <p:spPr>
          <a:xfrm>
            <a:off x="448359" y="2614627"/>
            <a:ext cx="46767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2">
                    <a:lumMod val="50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개별 사진마다</a:t>
            </a:r>
            <a:endParaRPr lang="en-US" altLang="ko-KR" sz="2500" dirty="0">
              <a:solidFill>
                <a:schemeClr val="bg2">
                  <a:lumMod val="50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bg2">
                    <a:lumMod val="50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타이머 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B6BF2-3A81-DCD4-FCF9-B121171635BF}"/>
              </a:ext>
            </a:extLst>
          </p:cNvPr>
          <p:cNvSpPr txBox="1"/>
          <p:nvPr/>
        </p:nvSpPr>
        <p:spPr>
          <a:xfrm>
            <a:off x="448359" y="4460301"/>
            <a:ext cx="46767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2">
                    <a:lumMod val="50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게임 인원이 부족하면</a:t>
            </a:r>
            <a:endParaRPr lang="en-US" altLang="ko-KR" sz="2500" dirty="0">
              <a:solidFill>
                <a:schemeClr val="bg2">
                  <a:lumMod val="50000"/>
                </a:schemeClr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  <a:p>
            <a:pPr algn="ctr"/>
            <a:r>
              <a:rPr lang="ko-KR" altLang="en-US" sz="2500" dirty="0" err="1">
                <a:solidFill>
                  <a:schemeClr val="bg2">
                    <a:lumMod val="50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경고창</a:t>
            </a:r>
            <a:r>
              <a:rPr lang="ko-KR" altLang="en-US" sz="2500" dirty="0">
                <a:solidFill>
                  <a:schemeClr val="bg2">
                    <a:lumMod val="50000"/>
                  </a:schemeClr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 띄워주세요</a:t>
            </a:r>
          </a:p>
        </p:txBody>
      </p:sp>
    </p:spTree>
    <p:extLst>
      <p:ext uri="{BB962C8B-B14F-4D97-AF65-F5344CB8AC3E}">
        <p14:creationId xmlns:p14="http://schemas.microsoft.com/office/powerpoint/2010/main" val="348622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92BDC-DD35-AD64-A623-BF080E236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C6EF4-B1BE-58A0-D409-A03421FD7F02}"/>
              </a:ext>
            </a:extLst>
          </p:cNvPr>
          <p:cNvSpPr txBox="1"/>
          <p:nvPr/>
        </p:nvSpPr>
        <p:spPr>
          <a:xfrm>
            <a:off x="1617418" y="2921169"/>
            <a:ext cx="8957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i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34682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029DD-419F-90C9-6820-13A21B6B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71E2C8-5947-3785-FF02-8B44E7AF8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8" y="735171"/>
            <a:ext cx="1620893" cy="52322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핵심 기술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69A212A-3DFC-27D4-4DA2-363125FE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5" y="2400832"/>
            <a:ext cx="2943247" cy="31623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78EAD9-CDDB-6254-6D0E-CE2BF32E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82" y="2429557"/>
            <a:ext cx="2914671" cy="3128985"/>
          </a:xfrm>
          <a:prstGeom prst="rect">
            <a:avLst/>
          </a:prstGeom>
        </p:spPr>
      </p:pic>
      <p:pic>
        <p:nvPicPr>
          <p:cNvPr id="22" name="그림 21" descr="스케치, 그래픽, 디자인이(가) 표시된 사진&#10;&#10;자동 생성된 설명">
            <a:extLst>
              <a:ext uri="{FF2B5EF4-FFF2-40B4-BE49-F238E27FC236}">
                <a16:creationId xmlns:a16="http://schemas.microsoft.com/office/drawing/2014/main" id="{9A3AB754-5ED5-F5F8-60B8-97AD3ECB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26" y="3268692"/>
            <a:ext cx="332066" cy="32061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BFCEA3B-6448-37FD-492D-8C91DCA97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248" y="2400832"/>
            <a:ext cx="2952772" cy="314803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A46A6E-992A-1C41-4D36-9E22A1BE5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623" y="2434169"/>
            <a:ext cx="2905146" cy="309564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26FEE28-6F41-1861-8310-6A3822821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4428" y="2642542"/>
            <a:ext cx="2505093" cy="162402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0046AE6-4693-0E69-FF01-457C346AD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259" y="2572506"/>
            <a:ext cx="3028972" cy="2033602"/>
          </a:xfrm>
          <a:prstGeom prst="rect">
            <a:avLst/>
          </a:prstGeom>
        </p:spPr>
      </p:pic>
      <p:pic>
        <p:nvPicPr>
          <p:cNvPr id="34" name="그림 33" descr="스케치, 그래픽, 디자인이(가) 표시된 사진&#10;&#10;자동 생성된 설명">
            <a:extLst>
              <a:ext uri="{FF2B5EF4-FFF2-40B4-BE49-F238E27FC236}">
                <a16:creationId xmlns:a16="http://schemas.microsoft.com/office/drawing/2014/main" id="{AD5FAEC7-3BAF-2836-1153-ECC665391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378" y="2883462"/>
            <a:ext cx="451603" cy="43603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ED5F172-1392-353A-A61C-A5706A2C105D}"/>
              </a:ext>
            </a:extLst>
          </p:cNvPr>
          <p:cNvSpPr txBox="1"/>
          <p:nvPr/>
        </p:nvSpPr>
        <p:spPr>
          <a:xfrm>
            <a:off x="114831" y="1066251"/>
            <a:ext cx="2622834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실시간 통신</a:t>
            </a:r>
            <a:endParaRPr lang="ko-KR" altLang="en-US" sz="3600" dirty="0">
              <a:solidFill>
                <a:schemeClr val="tx1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85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3C0E-D868-9F5E-AED8-0E636CA7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CD0DD-1B24-F28B-50D6-824E419E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스택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B8E25C-4685-81D0-3920-8B9719B26447}"/>
              </a:ext>
            </a:extLst>
          </p:cNvPr>
          <p:cNvGrpSpPr/>
          <p:nvPr/>
        </p:nvGrpSpPr>
        <p:grpSpPr>
          <a:xfrm>
            <a:off x="233462" y="1566861"/>
            <a:ext cx="11725077" cy="4693135"/>
            <a:chOff x="233462" y="1566861"/>
            <a:chExt cx="11725077" cy="469313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E466220-EEDE-EBF3-9A26-FB3E567F4F23}"/>
                </a:ext>
              </a:extLst>
            </p:cNvPr>
            <p:cNvGrpSpPr/>
            <p:nvPr/>
          </p:nvGrpSpPr>
          <p:grpSpPr>
            <a:xfrm>
              <a:off x="233462" y="4516921"/>
              <a:ext cx="5119045" cy="1743075"/>
              <a:chOff x="495300" y="4516921"/>
              <a:chExt cx="5119045" cy="1743075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D7405BC0-31DA-A08C-94AB-BD69BB0538A7}"/>
                  </a:ext>
                </a:extLst>
              </p:cNvPr>
              <p:cNvSpPr/>
              <p:nvPr/>
            </p:nvSpPr>
            <p:spPr>
              <a:xfrm>
                <a:off x="495300" y="4516921"/>
                <a:ext cx="5119045" cy="17430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39" name="사각형: 둥근 위쪽 모서리 38">
                <a:extLst>
                  <a:ext uri="{FF2B5EF4-FFF2-40B4-BE49-F238E27FC236}">
                    <a16:creationId xmlns:a16="http://schemas.microsoft.com/office/drawing/2014/main" id="{54511F99-47BF-9FFC-02EA-BB33A5969357}"/>
                  </a:ext>
                </a:extLst>
              </p:cNvPr>
              <p:cNvSpPr/>
              <p:nvPr/>
            </p:nvSpPr>
            <p:spPr>
              <a:xfrm>
                <a:off x="2254722" y="4516921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CI/CD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18668F7-196E-99D4-7CA9-CEF29E41B558}"/>
                </a:ext>
              </a:extLst>
            </p:cNvPr>
            <p:cNvGrpSpPr/>
            <p:nvPr/>
          </p:nvGrpSpPr>
          <p:grpSpPr>
            <a:xfrm>
              <a:off x="233462" y="1566861"/>
              <a:ext cx="2317951" cy="2733675"/>
              <a:chOff x="196649" y="1566862"/>
              <a:chExt cx="2317951" cy="2733675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61ACEB1F-66EF-5467-11EA-63BA6EF62DA8}"/>
                  </a:ext>
                </a:extLst>
              </p:cNvPr>
              <p:cNvSpPr/>
              <p:nvPr/>
            </p:nvSpPr>
            <p:spPr>
              <a:xfrm>
                <a:off x="196649" y="1566862"/>
                <a:ext cx="2317951" cy="27336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3D94B55D-076A-A863-8E15-E497AB6D0A5C}"/>
                  </a:ext>
                </a:extLst>
              </p:cNvPr>
              <p:cNvSpPr/>
              <p:nvPr/>
            </p:nvSpPr>
            <p:spPr>
              <a:xfrm>
                <a:off x="555524" y="156686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Frontend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6A069E2-7A83-DF9A-C2E2-63BF1CADAA5B}"/>
                </a:ext>
              </a:extLst>
            </p:cNvPr>
            <p:cNvGrpSpPr/>
            <p:nvPr/>
          </p:nvGrpSpPr>
          <p:grpSpPr>
            <a:xfrm>
              <a:off x="2698504" y="1566862"/>
              <a:ext cx="2317952" cy="2733675"/>
              <a:chOff x="2786062" y="1566862"/>
              <a:chExt cx="2317952" cy="2733675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1B4704B-38C8-38A9-F15D-ACA35E774A07}"/>
                  </a:ext>
                </a:extLst>
              </p:cNvPr>
              <p:cNvSpPr/>
              <p:nvPr/>
            </p:nvSpPr>
            <p:spPr>
              <a:xfrm>
                <a:off x="2786062" y="1566862"/>
                <a:ext cx="2317952" cy="27336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42" name="사각형: 둥근 위쪽 모서리 41">
                <a:extLst>
                  <a:ext uri="{FF2B5EF4-FFF2-40B4-BE49-F238E27FC236}">
                    <a16:creationId xmlns:a16="http://schemas.microsoft.com/office/drawing/2014/main" id="{553BDE3C-863A-7D8D-36AA-E488426173B9}"/>
                  </a:ext>
                </a:extLst>
              </p:cNvPr>
              <p:cNvSpPr/>
              <p:nvPr/>
            </p:nvSpPr>
            <p:spPr>
              <a:xfrm>
                <a:off x="3144938" y="156686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Backend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D206931-D63D-DB75-18DD-ADE843548887}"/>
                </a:ext>
              </a:extLst>
            </p:cNvPr>
            <p:cNvGrpSpPr/>
            <p:nvPr/>
          </p:nvGrpSpPr>
          <p:grpSpPr>
            <a:xfrm>
              <a:off x="5163547" y="1566862"/>
              <a:ext cx="2166937" cy="2733675"/>
              <a:chOff x="5870771" y="1566862"/>
              <a:chExt cx="2166937" cy="273367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13389E1-B422-06D3-38A1-9A86D6C24D08}"/>
                  </a:ext>
                </a:extLst>
              </p:cNvPr>
              <p:cNvSpPr/>
              <p:nvPr/>
            </p:nvSpPr>
            <p:spPr>
              <a:xfrm>
                <a:off x="5870771" y="1566862"/>
                <a:ext cx="2166937" cy="27336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43" name="사각형: 둥근 위쪽 모서리 42">
                <a:extLst>
                  <a:ext uri="{FF2B5EF4-FFF2-40B4-BE49-F238E27FC236}">
                    <a16:creationId xmlns:a16="http://schemas.microsoft.com/office/drawing/2014/main" id="{7842536A-C72D-29F8-B496-272DF7CA2685}"/>
                  </a:ext>
                </a:extLst>
              </p:cNvPr>
              <p:cNvSpPr/>
              <p:nvPr/>
            </p:nvSpPr>
            <p:spPr>
              <a:xfrm>
                <a:off x="6154139" y="156686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DB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86F4071-3583-4F75-B8CF-D7CEED356865}"/>
                </a:ext>
              </a:extLst>
            </p:cNvPr>
            <p:cNvGrpSpPr/>
            <p:nvPr/>
          </p:nvGrpSpPr>
          <p:grpSpPr>
            <a:xfrm>
              <a:off x="7477575" y="1566862"/>
              <a:ext cx="2166937" cy="2733675"/>
              <a:chOff x="7793429" y="1566862"/>
              <a:chExt cx="2166937" cy="2733675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3E25225-DE21-FBF7-DE0B-F1FDD48034CF}"/>
                  </a:ext>
                </a:extLst>
              </p:cNvPr>
              <p:cNvSpPr/>
              <p:nvPr/>
            </p:nvSpPr>
            <p:spPr>
              <a:xfrm>
                <a:off x="7793429" y="1566862"/>
                <a:ext cx="2166937" cy="27336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44" name="사각형: 둥근 위쪽 모서리 43">
                <a:extLst>
                  <a:ext uri="{FF2B5EF4-FFF2-40B4-BE49-F238E27FC236}">
                    <a16:creationId xmlns:a16="http://schemas.microsoft.com/office/drawing/2014/main" id="{95E85023-FBC9-CCAD-994F-53D5E7792C5E}"/>
                  </a:ext>
                </a:extLst>
              </p:cNvPr>
              <p:cNvSpPr/>
              <p:nvPr/>
            </p:nvSpPr>
            <p:spPr>
              <a:xfrm>
                <a:off x="8076797" y="156686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Infra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9E3B88E-F563-01DC-2AE3-087FE19B5039}"/>
                </a:ext>
              </a:extLst>
            </p:cNvPr>
            <p:cNvGrpSpPr/>
            <p:nvPr/>
          </p:nvGrpSpPr>
          <p:grpSpPr>
            <a:xfrm>
              <a:off x="8065954" y="4516921"/>
              <a:ext cx="3892585" cy="1743075"/>
              <a:chOff x="8276715" y="4516922"/>
              <a:chExt cx="3892585" cy="1743075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C8AA6E2D-9DB9-4B9B-FE83-7481DA0C0C50}"/>
                  </a:ext>
                </a:extLst>
              </p:cNvPr>
              <p:cNvSpPr/>
              <p:nvPr/>
            </p:nvSpPr>
            <p:spPr>
              <a:xfrm>
                <a:off x="8276715" y="4516922"/>
                <a:ext cx="3892585" cy="17430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51" name="사각형: 둥근 위쪽 모서리 50">
                <a:extLst>
                  <a:ext uri="{FF2B5EF4-FFF2-40B4-BE49-F238E27FC236}">
                    <a16:creationId xmlns:a16="http://schemas.microsoft.com/office/drawing/2014/main" id="{1C992F1D-DC81-EC23-3A1A-3864E64CE375}"/>
                  </a:ext>
                </a:extLst>
              </p:cNvPr>
              <p:cNvSpPr/>
              <p:nvPr/>
            </p:nvSpPr>
            <p:spPr>
              <a:xfrm>
                <a:off x="9422907" y="451692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etc.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0E249B6-66AD-4488-8DB6-839439C2F8ED}"/>
                </a:ext>
              </a:extLst>
            </p:cNvPr>
            <p:cNvGrpSpPr/>
            <p:nvPr/>
          </p:nvGrpSpPr>
          <p:grpSpPr>
            <a:xfrm>
              <a:off x="9791602" y="1566861"/>
              <a:ext cx="2166937" cy="2733675"/>
              <a:chOff x="7793429" y="1566862"/>
              <a:chExt cx="2166937" cy="2733675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718F677C-D74E-4296-693F-FCFCB8A1DEB7}"/>
                  </a:ext>
                </a:extLst>
              </p:cNvPr>
              <p:cNvSpPr/>
              <p:nvPr/>
            </p:nvSpPr>
            <p:spPr>
              <a:xfrm>
                <a:off x="7793429" y="1566862"/>
                <a:ext cx="2166937" cy="27336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59" name="사각형: 둥근 위쪽 모서리 58">
                <a:extLst>
                  <a:ext uri="{FF2B5EF4-FFF2-40B4-BE49-F238E27FC236}">
                    <a16:creationId xmlns:a16="http://schemas.microsoft.com/office/drawing/2014/main" id="{6F1C2102-145E-E8D3-FA80-ACAE3E9BEFC4}"/>
                  </a:ext>
                </a:extLst>
              </p:cNvPr>
              <p:cNvSpPr/>
              <p:nvPr/>
            </p:nvSpPr>
            <p:spPr>
              <a:xfrm>
                <a:off x="8076797" y="156686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WebRTC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B99E005-BD7B-D29C-5244-93753E6F01FF}"/>
                </a:ext>
              </a:extLst>
            </p:cNvPr>
            <p:cNvGrpSpPr/>
            <p:nvPr/>
          </p:nvGrpSpPr>
          <p:grpSpPr>
            <a:xfrm>
              <a:off x="5539986" y="4516921"/>
              <a:ext cx="2338489" cy="1743075"/>
              <a:chOff x="5784023" y="4516922"/>
              <a:chExt cx="2338489" cy="1743075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1E1840DC-E604-8C17-9E00-A00738F1A193}"/>
                  </a:ext>
                </a:extLst>
              </p:cNvPr>
              <p:cNvSpPr/>
              <p:nvPr/>
            </p:nvSpPr>
            <p:spPr>
              <a:xfrm>
                <a:off x="5784023" y="4516922"/>
                <a:ext cx="2338489" cy="17430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63" name="사각형: 둥근 위쪽 모서리 62">
                <a:extLst>
                  <a:ext uri="{FF2B5EF4-FFF2-40B4-BE49-F238E27FC236}">
                    <a16:creationId xmlns:a16="http://schemas.microsoft.com/office/drawing/2014/main" id="{B4D3399B-5C9B-D20C-3BCD-341F3D7A68AA}"/>
                  </a:ext>
                </a:extLst>
              </p:cNvPr>
              <p:cNvSpPr/>
              <p:nvPr/>
            </p:nvSpPr>
            <p:spPr>
              <a:xfrm>
                <a:off x="6153167" y="4516922"/>
                <a:ext cx="1600200" cy="5578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Design</a:t>
                </a:r>
                <a:endParaRPr lang="ko-KR" altLang="en-US" i="1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  <p:pic>
          <p:nvPicPr>
            <p:cNvPr id="71" name="그림 70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D4CF74-E671-FD13-93CA-B89BBD2D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707" y="2269018"/>
              <a:ext cx="1067575" cy="721826"/>
            </a:xfrm>
            <a:prstGeom prst="rect">
              <a:avLst/>
            </a:prstGeom>
          </p:spPr>
        </p:pic>
        <p:pic>
          <p:nvPicPr>
            <p:cNvPr id="75" name="그림 74" descr="그래픽, 원, 예술, 다채로움이(가) 표시된 사진&#10;&#10;자동 생성된 설명">
              <a:extLst>
                <a:ext uri="{FF2B5EF4-FFF2-40B4-BE49-F238E27FC236}">
                  <a16:creationId xmlns:a16="http://schemas.microsoft.com/office/drawing/2014/main" id="{6D7B0DBA-1F3C-A3DB-6C6F-BFA637055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579" y="2211868"/>
              <a:ext cx="809716" cy="735492"/>
            </a:xfrm>
            <a:prstGeom prst="rect">
              <a:avLst/>
            </a:prstGeom>
          </p:spPr>
        </p:pic>
        <p:pic>
          <p:nvPicPr>
            <p:cNvPr id="79" name="그림 78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49EE64E-EF31-E45D-A43F-548FF02D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0478" y="2555822"/>
              <a:ext cx="1453967" cy="755742"/>
            </a:xfrm>
            <a:prstGeom prst="rect">
              <a:avLst/>
            </a:prstGeom>
          </p:spPr>
        </p:pic>
        <p:pic>
          <p:nvPicPr>
            <p:cNvPr id="80" name="Picture 2" descr="Exploring Spring Boot :Beginners Level - Knoldus Blogs">
              <a:extLst>
                <a:ext uri="{FF2B5EF4-FFF2-40B4-BE49-F238E27FC236}">
                  <a16:creationId xmlns:a16="http://schemas.microsoft.com/office/drawing/2014/main" id="{2E0AE8D6-5CC9-6964-B71C-3729ACA32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7269" y="2198834"/>
              <a:ext cx="1232184" cy="646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그림 80" descr="그래픽, 그래픽 디자인, 폰트, 그린이(가) 표시된 사진&#10;&#10;자동 생성된 설명">
              <a:extLst>
                <a:ext uri="{FF2B5EF4-FFF2-40B4-BE49-F238E27FC236}">
                  <a16:creationId xmlns:a16="http://schemas.microsoft.com/office/drawing/2014/main" id="{2342E3EF-9C4C-D2F4-60A1-ED1EA50BA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613" y="2359341"/>
              <a:ext cx="1000860" cy="211119"/>
            </a:xfrm>
            <a:prstGeom prst="rect">
              <a:avLst/>
            </a:prstGeom>
          </p:spPr>
        </p:pic>
        <p:pic>
          <p:nvPicPr>
            <p:cNvPr id="82" name="그림 81" descr="폰트, 그래픽, 상징, 로고이(가) 표시된 사진&#10;&#10;자동 생성된 설명">
              <a:extLst>
                <a:ext uri="{FF2B5EF4-FFF2-40B4-BE49-F238E27FC236}">
                  <a16:creationId xmlns:a16="http://schemas.microsoft.com/office/drawing/2014/main" id="{0C4583AC-AA92-1F94-E539-2E9803921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558" y="2774802"/>
              <a:ext cx="1320970" cy="339866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E08DA01-341B-FA87-44B4-8FC813084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561" y="2120863"/>
              <a:ext cx="396103" cy="72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000D756-F829-C6B8-6628-0C9D7C5FF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579" y="3138361"/>
              <a:ext cx="807113" cy="80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MyBatis logo">
              <a:extLst>
                <a:ext uri="{FF2B5EF4-FFF2-40B4-BE49-F238E27FC236}">
                  <a16:creationId xmlns:a16="http://schemas.microsoft.com/office/drawing/2014/main" id="{54A14702-17E9-BE69-4A6F-7E796F2BB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321" y="2975089"/>
              <a:ext cx="1868892" cy="46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Combined logo">
              <a:extLst>
                <a:ext uri="{FF2B5EF4-FFF2-40B4-BE49-F238E27FC236}">
                  <a16:creationId xmlns:a16="http://schemas.microsoft.com/office/drawing/2014/main" id="{15986CD9-9393-29B0-32D8-575892F52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389" y="5149273"/>
              <a:ext cx="1474518" cy="49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undefined">
              <a:extLst>
                <a:ext uri="{FF2B5EF4-FFF2-40B4-BE49-F238E27FC236}">
                  <a16:creationId xmlns:a16="http://schemas.microsoft.com/office/drawing/2014/main" id="{5EDF0E52-F826-B9B7-AB07-B9A615D20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554" y="5719960"/>
              <a:ext cx="1169625" cy="289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8B74D7C-C1D7-7C38-D70F-9D4CD1AA7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442" y="5169691"/>
              <a:ext cx="663577" cy="995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Jenkins">
              <a:extLst>
                <a:ext uri="{FF2B5EF4-FFF2-40B4-BE49-F238E27FC236}">
                  <a16:creationId xmlns:a16="http://schemas.microsoft.com/office/drawing/2014/main" id="{29E5AF49-7CEB-E141-ED78-7C1C884C1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921" y="5149273"/>
              <a:ext cx="748815" cy="1036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GitLab">
              <a:extLst>
                <a:ext uri="{FF2B5EF4-FFF2-40B4-BE49-F238E27FC236}">
                  <a16:creationId xmlns:a16="http://schemas.microsoft.com/office/drawing/2014/main" id="{0EC23687-5019-76CA-8B28-783944D2B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348" y="5383221"/>
              <a:ext cx="2136312" cy="461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그래픽 96">
              <a:extLst>
                <a:ext uri="{FF2B5EF4-FFF2-40B4-BE49-F238E27FC236}">
                  <a16:creationId xmlns:a16="http://schemas.microsoft.com/office/drawing/2014/main" id="{07B1E3F8-688F-4B48-B0F6-0EAAC9219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35802" y="5231875"/>
              <a:ext cx="870993" cy="870993"/>
            </a:xfrm>
            <a:prstGeom prst="rect">
              <a:avLst/>
            </a:prstGeom>
          </p:spPr>
        </p:pic>
        <p:pic>
          <p:nvPicPr>
            <p:cNvPr id="2074" name="Picture 26" descr="WebSocket Logo PNG Vector">
              <a:extLst>
                <a:ext uri="{FF2B5EF4-FFF2-40B4-BE49-F238E27FC236}">
                  <a16:creationId xmlns:a16="http://schemas.microsoft.com/office/drawing/2014/main" id="{6E0F3D94-5894-7D63-244B-CD068B05C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4582" y="3642923"/>
              <a:ext cx="626524" cy="469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DA91FB7-027D-FABB-D0CC-DC0F0FB9D928}"/>
                </a:ext>
              </a:extLst>
            </p:cNvPr>
            <p:cNvGrpSpPr/>
            <p:nvPr/>
          </p:nvGrpSpPr>
          <p:grpSpPr>
            <a:xfrm>
              <a:off x="5831891" y="3178564"/>
              <a:ext cx="825291" cy="934252"/>
              <a:chOff x="5831891" y="3178564"/>
              <a:chExt cx="825291" cy="934252"/>
            </a:xfrm>
          </p:grpSpPr>
          <p:pic>
            <p:nvPicPr>
              <p:cNvPr id="5" name="그림 4" descr="아동 미술, 디자인, 일러스트레이션, 예술이(가) 표시된 사진&#10;&#10;중간 신뢰도로 자동 생성된 설명">
                <a:extLst>
                  <a:ext uri="{FF2B5EF4-FFF2-40B4-BE49-F238E27FC236}">
                    <a16:creationId xmlns:a16="http://schemas.microsoft.com/office/drawing/2014/main" id="{FB5CDC28-5B93-F4FE-052C-6D5C5FDED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0547" y="3509528"/>
                <a:ext cx="603288" cy="603288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F21F61-A7F0-7B5B-7BD8-03AE3BD5BDD0}"/>
                  </a:ext>
                </a:extLst>
              </p:cNvPr>
              <p:cNvSpPr txBox="1"/>
              <p:nvPr/>
            </p:nvSpPr>
            <p:spPr>
              <a:xfrm>
                <a:off x="5831891" y="3178564"/>
                <a:ext cx="8252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AWS S3</a:t>
                </a:r>
                <a:endParaRPr lang="ko-KR" altLang="en-US" sz="1400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36B96D2-B4BA-1961-7D8B-2693F6CDE053}"/>
                </a:ext>
              </a:extLst>
            </p:cNvPr>
            <p:cNvGrpSpPr/>
            <p:nvPr/>
          </p:nvGrpSpPr>
          <p:grpSpPr>
            <a:xfrm>
              <a:off x="8090072" y="3199377"/>
              <a:ext cx="934295" cy="900422"/>
              <a:chOff x="8090072" y="3199377"/>
              <a:chExt cx="934295" cy="900422"/>
            </a:xfrm>
          </p:grpSpPr>
          <p:pic>
            <p:nvPicPr>
              <p:cNvPr id="87" name="그림 86" descr="디자인, 스크린샷, 오렌지, 그래픽이(가) 표시된 사진&#10;&#10;자동 생성된 설명">
                <a:extLst>
                  <a:ext uri="{FF2B5EF4-FFF2-40B4-BE49-F238E27FC236}">
                    <a16:creationId xmlns:a16="http://schemas.microsoft.com/office/drawing/2014/main" id="{D8684D1F-AB67-F51E-D891-417123DE1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3515" y="3504742"/>
                <a:ext cx="595057" cy="59505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E9EDFE-0196-88AB-7DB7-AD647ACE6CEE}"/>
                  </a:ext>
                </a:extLst>
              </p:cNvPr>
              <p:cNvSpPr txBox="1"/>
              <p:nvPr/>
            </p:nvSpPr>
            <p:spPr>
              <a:xfrm>
                <a:off x="8090072" y="3199377"/>
                <a:ext cx="9342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AWS EC2</a:t>
                </a:r>
                <a:endParaRPr lang="ko-KR" altLang="en-US" sz="1400" dirty="0"/>
              </a:p>
            </p:txBody>
          </p:sp>
        </p:grpSp>
      </p:grp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6E1C65A-38A9-5AD2-221E-C057DECD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476" y="3655152"/>
            <a:ext cx="1112668" cy="4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isper">
            <a:extLst>
              <a:ext uri="{FF2B5EF4-FFF2-40B4-BE49-F238E27FC236}">
                <a16:creationId xmlns:a16="http://schemas.microsoft.com/office/drawing/2014/main" id="{4B2A9897-FCBD-9558-856C-EBF5739D2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602" y="5178841"/>
            <a:ext cx="816201" cy="8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">
            <a:extLst>
              <a:ext uri="{FF2B5EF4-FFF2-40B4-BE49-F238E27FC236}">
                <a16:creationId xmlns:a16="http://schemas.microsoft.com/office/drawing/2014/main" id="{AA0B2BEC-6801-8990-FE29-281CCB7CE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3" r="15848"/>
          <a:stretch/>
        </p:blipFill>
        <p:spPr bwMode="auto">
          <a:xfrm>
            <a:off x="10681498" y="5149273"/>
            <a:ext cx="1057320" cy="81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41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D7430-DAC9-2DA4-F13F-7DD332F7A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1">
            <a:extLst>
              <a:ext uri="{FF2B5EF4-FFF2-40B4-BE49-F238E27FC236}">
                <a16:creationId xmlns:a16="http://schemas.microsoft.com/office/drawing/2014/main" id="{B8158452-8620-9CE5-5C69-98BFC0A78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98" y="735171"/>
            <a:ext cx="7949514" cy="523220"/>
          </a:xfrm>
        </p:spPr>
        <p:txBody>
          <a:bodyPr/>
          <a:lstStyle/>
          <a:p>
            <a:r>
              <a:rPr lang="ko-KR" altLang="en-US" dirty="0" err="1"/>
              <a:t>아키택처</a:t>
            </a:r>
            <a:endParaRPr lang="ko-KR" altLang="en-US" dirty="0"/>
          </a:p>
        </p:txBody>
      </p:sp>
      <p:sp>
        <p:nvSpPr>
          <p:cNvPr id="48" name="사각형: 둥근 모서리 6">
            <a:extLst>
              <a:ext uri="{FF2B5EF4-FFF2-40B4-BE49-F238E27FC236}">
                <a16:creationId xmlns:a16="http://schemas.microsoft.com/office/drawing/2014/main" id="{2D9F13FD-6A37-5C32-8E04-ECBA3937C3E0}"/>
              </a:ext>
            </a:extLst>
          </p:cNvPr>
          <p:cNvSpPr/>
          <p:nvPr/>
        </p:nvSpPr>
        <p:spPr>
          <a:xfrm>
            <a:off x="2544335" y="2019046"/>
            <a:ext cx="9207020" cy="419747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07A9FB5-CBA7-CF29-78DF-66C27AEEFFC5}"/>
              </a:ext>
            </a:extLst>
          </p:cNvPr>
          <p:cNvGrpSpPr/>
          <p:nvPr/>
        </p:nvGrpSpPr>
        <p:grpSpPr>
          <a:xfrm>
            <a:off x="9570863" y="4357959"/>
            <a:ext cx="1793426" cy="1225471"/>
            <a:chOff x="7570180" y="2841576"/>
            <a:chExt cx="2118739" cy="1447761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A9127923-428F-263D-FCEE-B0CAB091A33C}"/>
                </a:ext>
              </a:extLst>
            </p:cNvPr>
            <p:cNvGrpSpPr/>
            <p:nvPr/>
          </p:nvGrpSpPr>
          <p:grpSpPr>
            <a:xfrm>
              <a:off x="7570180" y="2841576"/>
              <a:ext cx="2118739" cy="1447761"/>
              <a:chOff x="3839311" y="3761837"/>
              <a:chExt cx="2118739" cy="1447761"/>
            </a:xfrm>
          </p:grpSpPr>
          <p:sp>
            <p:nvSpPr>
              <p:cNvPr id="115" name="사각형: 둥근 모서리 40">
                <a:extLst>
                  <a:ext uri="{FF2B5EF4-FFF2-40B4-BE49-F238E27FC236}">
                    <a16:creationId xmlns:a16="http://schemas.microsoft.com/office/drawing/2014/main" id="{B9EB67ED-5527-B6DB-71C5-1345221DD4C1}"/>
                  </a:ext>
                </a:extLst>
              </p:cNvPr>
              <p:cNvSpPr/>
              <p:nvPr/>
            </p:nvSpPr>
            <p:spPr>
              <a:xfrm>
                <a:off x="3839311" y="3973731"/>
                <a:ext cx="2118739" cy="123586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78BB831F-AF8F-66A5-D23E-C14658D02FE6}"/>
                  </a:ext>
                </a:extLst>
              </p:cNvPr>
              <p:cNvGrpSpPr/>
              <p:nvPr/>
            </p:nvGrpSpPr>
            <p:grpSpPr>
              <a:xfrm>
                <a:off x="4118386" y="3761837"/>
                <a:ext cx="1587089" cy="401515"/>
                <a:chOff x="4118386" y="3761837"/>
                <a:chExt cx="1587089" cy="401515"/>
              </a:xfrm>
            </p:grpSpPr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132A02CE-8440-85C7-BAF7-ED3E935492A5}"/>
                    </a:ext>
                  </a:extLst>
                </p:cNvPr>
                <p:cNvSpPr/>
                <p:nvPr/>
              </p:nvSpPr>
              <p:spPr>
                <a:xfrm>
                  <a:off x="4587874" y="3761837"/>
                  <a:ext cx="1117601" cy="401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9" name="그림 118" descr="폰트, 그래픽, 상징, 로고이(가) 표시된 사진&#10;&#10;자동 생성된 설명">
                  <a:extLst>
                    <a:ext uri="{FF2B5EF4-FFF2-40B4-BE49-F238E27FC236}">
                      <a16:creationId xmlns:a16="http://schemas.microsoft.com/office/drawing/2014/main" id="{BB8C30C7-3881-77C0-1A11-B6D949BB92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8386" y="3761837"/>
                  <a:ext cx="1560583" cy="4015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4" name="그림 113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B12E305-0437-396A-1582-B04DF4DA5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850" y="3347739"/>
              <a:ext cx="957392" cy="647328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67B31B9-E1BC-A7AD-CEEF-2728D9FDAAC2}"/>
              </a:ext>
            </a:extLst>
          </p:cNvPr>
          <p:cNvGrpSpPr/>
          <p:nvPr/>
        </p:nvGrpSpPr>
        <p:grpSpPr>
          <a:xfrm>
            <a:off x="7188069" y="2343021"/>
            <a:ext cx="1793426" cy="1225471"/>
            <a:chOff x="7323914" y="2701560"/>
            <a:chExt cx="1793426" cy="1225471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1C72B36-0511-40F7-1242-754AF927980E}"/>
                </a:ext>
              </a:extLst>
            </p:cNvPr>
            <p:cNvGrpSpPr/>
            <p:nvPr/>
          </p:nvGrpSpPr>
          <p:grpSpPr>
            <a:xfrm>
              <a:off x="7323914" y="2701560"/>
              <a:ext cx="1793426" cy="1225471"/>
              <a:chOff x="7323914" y="2701560"/>
              <a:chExt cx="1793426" cy="1225471"/>
            </a:xfrm>
          </p:grpSpPr>
          <p:sp>
            <p:nvSpPr>
              <p:cNvPr id="106" name="사각형: 둥근 모서리 49">
                <a:extLst>
                  <a:ext uri="{FF2B5EF4-FFF2-40B4-BE49-F238E27FC236}">
                    <a16:creationId xmlns:a16="http://schemas.microsoft.com/office/drawing/2014/main" id="{1DE8C1E5-9E51-2181-A6DF-227EC5665625}"/>
                  </a:ext>
                </a:extLst>
              </p:cNvPr>
              <p:cNvSpPr/>
              <p:nvPr/>
            </p:nvSpPr>
            <p:spPr>
              <a:xfrm>
                <a:off x="7323914" y="2880920"/>
                <a:ext cx="1793426" cy="104611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1462BDDA-8411-28F7-3816-F00E1616549F}"/>
                  </a:ext>
                </a:extLst>
              </p:cNvPr>
              <p:cNvGrpSpPr/>
              <p:nvPr/>
            </p:nvGrpSpPr>
            <p:grpSpPr>
              <a:xfrm>
                <a:off x="7560140" y="2701560"/>
                <a:ext cx="1343406" cy="339866"/>
                <a:chOff x="4118386" y="3761837"/>
                <a:chExt cx="1587089" cy="401515"/>
              </a:xfrm>
            </p:grpSpPr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838F2070-10D8-AB53-37BC-9EE8D0B95562}"/>
                    </a:ext>
                  </a:extLst>
                </p:cNvPr>
                <p:cNvSpPr/>
                <p:nvPr/>
              </p:nvSpPr>
              <p:spPr>
                <a:xfrm>
                  <a:off x="4587874" y="3761837"/>
                  <a:ext cx="1117601" cy="401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2" name="그림 111" descr="폰트, 그래픽, 상징, 로고이(가) 표시된 사진&#10;&#10;자동 생성된 설명">
                  <a:extLst>
                    <a:ext uri="{FF2B5EF4-FFF2-40B4-BE49-F238E27FC236}">
                      <a16:creationId xmlns:a16="http://schemas.microsoft.com/office/drawing/2014/main" id="{687A835A-423D-F2DB-39DF-EFB1F91013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8386" y="3761837"/>
                  <a:ext cx="1560583" cy="4015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3" name="그림 102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05CCA14-9EDD-7E6A-F648-5462F2764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073" y="3117290"/>
              <a:ext cx="1103102" cy="573370"/>
            </a:xfrm>
            <a:prstGeom prst="rect">
              <a:avLst/>
            </a:prstGeom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F458F5F-CE37-DA24-ACFC-CD64C34CBB59}"/>
              </a:ext>
            </a:extLst>
          </p:cNvPr>
          <p:cNvCxnSpPr>
            <a:cxnSpLocks/>
            <a:stCxn id="106" idx="2"/>
            <a:endCxn id="93" idx="0"/>
          </p:cNvCxnSpPr>
          <p:nvPr/>
        </p:nvCxnSpPr>
        <p:spPr>
          <a:xfrm flipH="1">
            <a:off x="8084780" y="3568492"/>
            <a:ext cx="2" cy="789467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7417AEC-C64A-928A-D880-DBF2BBC99358}"/>
              </a:ext>
            </a:extLst>
          </p:cNvPr>
          <p:cNvCxnSpPr>
            <a:stCxn id="89" idx="3"/>
            <a:endCxn id="115" idx="1"/>
          </p:cNvCxnSpPr>
          <p:nvPr/>
        </p:nvCxnSpPr>
        <p:spPr>
          <a:xfrm flipV="1">
            <a:off x="8981495" y="5060373"/>
            <a:ext cx="589368" cy="2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75">
            <a:extLst>
              <a:ext uri="{FF2B5EF4-FFF2-40B4-BE49-F238E27FC236}">
                <a16:creationId xmlns:a16="http://schemas.microsoft.com/office/drawing/2014/main" id="{62F47416-3A20-5540-0B3B-5B642D1FE828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5891547" y="3763853"/>
            <a:ext cx="1518490" cy="1074553"/>
          </a:xfrm>
          <a:prstGeom prst="bentConnector2">
            <a:avLst/>
          </a:prstGeom>
          <a:ln w="38100">
            <a:solidFill>
              <a:srgbClr val="FF660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4712208-5ABB-1AED-E784-6A86E13347ED}"/>
              </a:ext>
            </a:extLst>
          </p:cNvPr>
          <p:cNvGrpSpPr/>
          <p:nvPr/>
        </p:nvGrpSpPr>
        <p:grpSpPr>
          <a:xfrm>
            <a:off x="4796703" y="2409516"/>
            <a:ext cx="1793426" cy="1158976"/>
            <a:chOff x="4932548" y="2768055"/>
            <a:chExt cx="1793426" cy="1158976"/>
          </a:xfrm>
        </p:grpSpPr>
        <p:sp>
          <p:nvSpPr>
            <p:cNvPr id="98" name="사각형: 둥근 모서리 90">
              <a:extLst>
                <a:ext uri="{FF2B5EF4-FFF2-40B4-BE49-F238E27FC236}">
                  <a16:creationId xmlns:a16="http://schemas.microsoft.com/office/drawing/2014/main" id="{7A489753-DAC5-9B39-6B83-D6BDF917FFD7}"/>
                </a:ext>
              </a:extLst>
            </p:cNvPr>
            <p:cNvSpPr/>
            <p:nvPr/>
          </p:nvSpPr>
          <p:spPr>
            <a:xfrm>
              <a:off x="4932548" y="2880920"/>
              <a:ext cx="1793426" cy="104611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76F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B3A63C0-5F8C-539A-1071-A64C5AE4B8B8}"/>
                </a:ext>
              </a:extLst>
            </p:cNvPr>
            <p:cNvGrpSpPr/>
            <p:nvPr/>
          </p:nvGrpSpPr>
          <p:grpSpPr>
            <a:xfrm>
              <a:off x="5337403" y="2768055"/>
              <a:ext cx="1001557" cy="250440"/>
              <a:chOff x="803777" y="3913418"/>
              <a:chExt cx="1183231" cy="295868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6CF15962-1176-7001-7100-8B8312BC1151}"/>
                  </a:ext>
                </a:extLst>
              </p:cNvPr>
              <p:cNvSpPr/>
              <p:nvPr/>
            </p:nvSpPr>
            <p:spPr>
              <a:xfrm>
                <a:off x="804600" y="3913418"/>
                <a:ext cx="1182408" cy="29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1" name="그림 100" descr="그래픽, 그래픽 디자인, 폰트, 그린이(가) 표시된 사진&#10;&#10;자동 생성된 설명">
                <a:extLst>
                  <a:ext uri="{FF2B5EF4-FFF2-40B4-BE49-F238E27FC236}">
                    <a16:creationId xmlns:a16="http://schemas.microsoft.com/office/drawing/2014/main" id="{5EA1C652-31D6-C2E9-CB7B-06B494487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777" y="3922210"/>
                <a:ext cx="1182408" cy="249414"/>
              </a:xfrm>
              <a:prstGeom prst="rect">
                <a:avLst/>
              </a:prstGeom>
            </p:spPr>
          </p:pic>
        </p:grpSp>
      </p:grpSp>
      <p:pic>
        <p:nvPicPr>
          <p:cNvPr id="64" name="그림 63" descr="그래픽, 원, 예술, 다채로움이(가) 표시된 사진&#10;&#10;자동 생성된 설명">
            <a:extLst>
              <a:ext uri="{FF2B5EF4-FFF2-40B4-BE49-F238E27FC236}">
                <a16:creationId xmlns:a16="http://schemas.microsoft.com/office/drawing/2014/main" id="{C1E82E35-9D93-C116-AAA1-AABC1D935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15" y="2751759"/>
            <a:ext cx="685346" cy="622522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EFF874-5384-E4F0-E6B6-8FE4224EE8EA}"/>
              </a:ext>
            </a:extLst>
          </p:cNvPr>
          <p:cNvCxnSpPr>
            <a:stCxn id="98" idx="3"/>
            <a:endCxn id="106" idx="1"/>
          </p:cNvCxnSpPr>
          <p:nvPr/>
        </p:nvCxnSpPr>
        <p:spPr>
          <a:xfrm>
            <a:off x="6590129" y="3045437"/>
            <a:ext cx="597940" cy="0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그림 65" descr="하트, 다채로움이(가) 표시된 사진&#10;&#10;자동 생성된 설명">
            <a:extLst>
              <a:ext uri="{FF2B5EF4-FFF2-40B4-BE49-F238E27FC236}">
                <a16:creationId xmlns:a16="http://schemas.microsoft.com/office/drawing/2014/main" id="{18599611-F71E-A681-DA86-146C804271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2" y="2682887"/>
            <a:ext cx="1773244" cy="709297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40CF2B-355F-38D3-3666-725848F30BE6}"/>
              </a:ext>
            </a:extLst>
          </p:cNvPr>
          <p:cNvCxnSpPr>
            <a:stCxn id="66" idx="3"/>
            <a:endCxn id="98" idx="1"/>
          </p:cNvCxnSpPr>
          <p:nvPr/>
        </p:nvCxnSpPr>
        <p:spPr>
          <a:xfrm>
            <a:off x="2217596" y="3037536"/>
            <a:ext cx="2579107" cy="7901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45B92D9-B97D-D272-2B9E-1CA49DA9C409}"/>
              </a:ext>
            </a:extLst>
          </p:cNvPr>
          <p:cNvGrpSpPr/>
          <p:nvPr/>
        </p:nvGrpSpPr>
        <p:grpSpPr>
          <a:xfrm>
            <a:off x="8714072" y="1101638"/>
            <a:ext cx="1145442" cy="1148373"/>
            <a:chOff x="6634648" y="1264034"/>
            <a:chExt cx="1145442" cy="1148373"/>
          </a:xfrm>
        </p:grpSpPr>
        <p:pic>
          <p:nvPicPr>
            <p:cNvPr id="96" name="그림 95" descr="디자인, 스크린샷, 오렌지, 그래픽이(가) 표시된 사진&#10;&#10;자동 생성된 설명">
              <a:extLst>
                <a:ext uri="{FF2B5EF4-FFF2-40B4-BE49-F238E27FC236}">
                  <a16:creationId xmlns:a16="http://schemas.microsoft.com/office/drawing/2014/main" id="{B8D7B2BA-7FA4-3A36-C252-CB8D7112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833" y="1637335"/>
              <a:ext cx="775072" cy="775072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49BF96C-C727-EE9D-E1FD-3DB29BD55FD7}"/>
                </a:ext>
              </a:extLst>
            </p:cNvPr>
            <p:cNvSpPr txBox="1"/>
            <p:nvPr/>
          </p:nvSpPr>
          <p:spPr>
            <a:xfrm>
              <a:off x="6634648" y="1264034"/>
              <a:ext cx="1145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AWS EC2</a:t>
              </a:r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F860191-3F60-F6BB-D385-A1401219B656}"/>
              </a:ext>
            </a:extLst>
          </p:cNvPr>
          <p:cNvGrpSpPr/>
          <p:nvPr/>
        </p:nvGrpSpPr>
        <p:grpSpPr>
          <a:xfrm>
            <a:off x="5201558" y="641481"/>
            <a:ext cx="1005981" cy="1144404"/>
            <a:chOff x="4546828" y="811718"/>
            <a:chExt cx="1005981" cy="1144404"/>
          </a:xfrm>
        </p:grpSpPr>
        <p:pic>
          <p:nvPicPr>
            <p:cNvPr id="94" name="그림 93" descr="아동 미술, 디자인, 일러스트레이션, 예술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74A94772-797B-55A3-0185-04323A196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282" y="1181050"/>
              <a:ext cx="775072" cy="775072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977650F-9794-6AB2-6502-E84E99127292}"/>
                </a:ext>
              </a:extLst>
            </p:cNvPr>
            <p:cNvSpPr txBox="1"/>
            <p:nvPr/>
          </p:nvSpPr>
          <p:spPr>
            <a:xfrm>
              <a:off x="4546828" y="811718"/>
              <a:ext cx="1005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AWS S3</a:t>
              </a:r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AE5DC21-58C2-E0A6-B9AE-388A150BE25C}"/>
              </a:ext>
            </a:extLst>
          </p:cNvPr>
          <p:cNvGrpSpPr/>
          <p:nvPr/>
        </p:nvGrpSpPr>
        <p:grpSpPr>
          <a:xfrm>
            <a:off x="7188069" y="4357959"/>
            <a:ext cx="1793426" cy="1225471"/>
            <a:chOff x="7323914" y="4897473"/>
            <a:chExt cx="1793426" cy="1225471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0055C26-FDFC-4EEF-B0E5-D9444B39C952}"/>
                </a:ext>
              </a:extLst>
            </p:cNvPr>
            <p:cNvGrpSpPr/>
            <p:nvPr/>
          </p:nvGrpSpPr>
          <p:grpSpPr>
            <a:xfrm>
              <a:off x="7323914" y="4897473"/>
              <a:ext cx="1793426" cy="1225471"/>
              <a:chOff x="3839311" y="3761837"/>
              <a:chExt cx="2118739" cy="1447761"/>
            </a:xfrm>
          </p:grpSpPr>
          <p:sp>
            <p:nvSpPr>
              <p:cNvPr id="89" name="사각형: 둥근 모서리 22">
                <a:extLst>
                  <a:ext uri="{FF2B5EF4-FFF2-40B4-BE49-F238E27FC236}">
                    <a16:creationId xmlns:a16="http://schemas.microsoft.com/office/drawing/2014/main" id="{970C0DFE-E039-8005-3031-1D63395ADFC7}"/>
                  </a:ext>
                </a:extLst>
              </p:cNvPr>
              <p:cNvSpPr/>
              <p:nvPr/>
            </p:nvSpPr>
            <p:spPr>
              <a:xfrm>
                <a:off x="3839311" y="3973731"/>
                <a:ext cx="2118739" cy="123586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BA4F3FDD-B031-6ABB-F2DC-5D3F1FF3EA71}"/>
                  </a:ext>
                </a:extLst>
              </p:cNvPr>
              <p:cNvGrpSpPr/>
              <p:nvPr/>
            </p:nvGrpSpPr>
            <p:grpSpPr>
              <a:xfrm>
                <a:off x="4118386" y="3761837"/>
                <a:ext cx="1587089" cy="401515"/>
                <a:chOff x="4118386" y="3761837"/>
                <a:chExt cx="1587089" cy="401515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D17CA548-46E2-7C17-ACE6-5039F2429A54}"/>
                    </a:ext>
                  </a:extLst>
                </p:cNvPr>
                <p:cNvSpPr/>
                <p:nvPr/>
              </p:nvSpPr>
              <p:spPr>
                <a:xfrm>
                  <a:off x="4587874" y="3761837"/>
                  <a:ext cx="1117601" cy="401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3" name="그림 92" descr="폰트, 그래픽, 상징, 로고이(가) 표시된 사진&#10;&#10;자동 생성된 설명">
                  <a:extLst>
                    <a:ext uri="{FF2B5EF4-FFF2-40B4-BE49-F238E27FC236}">
                      <a16:creationId xmlns:a16="http://schemas.microsoft.com/office/drawing/2014/main" id="{C929C317-B3C2-672B-9006-1F75CA4A51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8386" y="3761837"/>
                  <a:ext cx="1560583" cy="4015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88" name="Picture 2" descr="Exploring Spring Boot :Beginners Level - Knoldus Blogs">
              <a:extLst>
                <a:ext uri="{FF2B5EF4-FFF2-40B4-BE49-F238E27FC236}">
                  <a16:creationId xmlns:a16="http://schemas.microsoft.com/office/drawing/2014/main" id="{595652A0-A7D1-C71D-7EB2-A3584AD62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532" y="5276438"/>
              <a:ext cx="1232184" cy="646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Picture 18" descr="GitLab">
            <a:extLst>
              <a:ext uri="{FF2B5EF4-FFF2-40B4-BE49-F238E27FC236}">
                <a16:creationId xmlns:a16="http://schemas.microsoft.com/office/drawing/2014/main" id="{0EC23687-5019-76CA-8B28-783944D2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45" y="4506509"/>
            <a:ext cx="1819365" cy="39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래픽 96">
            <a:extLst>
              <a:ext uri="{FF2B5EF4-FFF2-40B4-BE49-F238E27FC236}">
                <a16:creationId xmlns:a16="http://schemas.microsoft.com/office/drawing/2014/main" id="{07B1E3F8-688F-4B48-B0F6-0EAAC921953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2331" y="5051581"/>
            <a:ext cx="758944" cy="758944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51C72B36-0511-40F7-1242-754AF927980E}"/>
              </a:ext>
            </a:extLst>
          </p:cNvPr>
          <p:cNvGrpSpPr/>
          <p:nvPr/>
        </p:nvGrpSpPr>
        <p:grpSpPr>
          <a:xfrm>
            <a:off x="2948861" y="4361635"/>
            <a:ext cx="1793426" cy="1225471"/>
            <a:chOff x="7323914" y="2701560"/>
            <a:chExt cx="1793426" cy="1225471"/>
          </a:xfrm>
        </p:grpSpPr>
        <p:sp>
          <p:nvSpPr>
            <p:cNvPr id="83" name="사각형: 둥근 모서리 49">
              <a:extLst>
                <a:ext uri="{FF2B5EF4-FFF2-40B4-BE49-F238E27FC236}">
                  <a16:creationId xmlns:a16="http://schemas.microsoft.com/office/drawing/2014/main" id="{1DE8C1E5-9E51-2181-A6DF-227EC5665625}"/>
                </a:ext>
              </a:extLst>
            </p:cNvPr>
            <p:cNvSpPr/>
            <p:nvPr/>
          </p:nvSpPr>
          <p:spPr>
            <a:xfrm>
              <a:off x="7323914" y="2880920"/>
              <a:ext cx="1793426" cy="104611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462BDDA-8411-28F7-3816-F00E1616549F}"/>
                </a:ext>
              </a:extLst>
            </p:cNvPr>
            <p:cNvGrpSpPr/>
            <p:nvPr/>
          </p:nvGrpSpPr>
          <p:grpSpPr>
            <a:xfrm>
              <a:off x="7560140" y="2701560"/>
              <a:ext cx="1343406" cy="339866"/>
              <a:chOff x="4118386" y="3761837"/>
              <a:chExt cx="1587089" cy="401515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838F2070-10D8-AB53-37BC-9EE8D0B95562}"/>
                  </a:ext>
                </a:extLst>
              </p:cNvPr>
              <p:cNvSpPr/>
              <p:nvPr/>
            </p:nvSpPr>
            <p:spPr>
              <a:xfrm>
                <a:off x="4587874" y="3761837"/>
                <a:ext cx="1117601" cy="4015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6" name="그림 85" descr="폰트, 그래픽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87A835A-423D-F2DB-39DF-EFB1F9101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8386" y="3761837"/>
                <a:ext cx="1560583" cy="401515"/>
              </a:xfrm>
              <a:prstGeom prst="rect">
                <a:avLst/>
              </a:prstGeom>
            </p:spPr>
          </p:pic>
        </p:grpSp>
      </p:grpSp>
      <p:pic>
        <p:nvPicPr>
          <p:cNvPr id="77" name="Picture 16" descr="Jenkins">
            <a:extLst>
              <a:ext uri="{FF2B5EF4-FFF2-40B4-BE49-F238E27FC236}">
                <a16:creationId xmlns:a16="http://schemas.microsoft.com/office/drawing/2014/main" id="{29E5AF49-7CEB-E141-ED78-7C1C884C1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633" y="4723734"/>
            <a:ext cx="602147" cy="83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화살표 연결선 77"/>
          <p:cNvCxnSpPr/>
          <p:nvPr/>
        </p:nvCxnSpPr>
        <p:spPr>
          <a:xfrm flipV="1">
            <a:off x="4742287" y="5280182"/>
            <a:ext cx="2445782" cy="367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83" idx="3"/>
          </p:cNvCxnSpPr>
          <p:nvPr/>
        </p:nvCxnSpPr>
        <p:spPr>
          <a:xfrm flipV="1">
            <a:off x="4742287" y="3575437"/>
            <a:ext cx="616424" cy="1488614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83" idx="2"/>
            <a:endCxn id="115" idx="2"/>
          </p:cNvCxnSpPr>
          <p:nvPr/>
        </p:nvCxnSpPr>
        <p:spPr>
          <a:xfrm rot="5400000" flipH="1" flipV="1">
            <a:off x="7154737" y="2274267"/>
            <a:ext cx="3676" cy="6622002"/>
          </a:xfrm>
          <a:prstGeom prst="bentConnector3">
            <a:avLst>
              <a:gd name="adj1" fmla="val -6218716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cxnSpLocks/>
            <a:stCxn id="71" idx="3"/>
          </p:cNvCxnSpPr>
          <p:nvPr/>
        </p:nvCxnSpPr>
        <p:spPr>
          <a:xfrm flipV="1">
            <a:off x="2260010" y="4697825"/>
            <a:ext cx="688851" cy="5308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3" idx="3"/>
          </p:cNvCxnSpPr>
          <p:nvPr/>
        </p:nvCxnSpPr>
        <p:spPr>
          <a:xfrm>
            <a:off x="1731275" y="5431053"/>
            <a:ext cx="1217586" cy="0"/>
          </a:xfrm>
          <a:prstGeom prst="straightConnector1">
            <a:avLst/>
          </a:prstGeom>
          <a:ln w="38100">
            <a:solidFill>
              <a:srgbClr val="FF66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cxnSpLocks/>
            <a:stCxn id="9" idx="2"/>
            <a:endCxn id="98" idx="2"/>
          </p:cNvCxnSpPr>
          <p:nvPr/>
        </p:nvCxnSpPr>
        <p:spPr>
          <a:xfrm rot="5400000" flipH="1">
            <a:off x="8080204" y="1181704"/>
            <a:ext cx="579" cy="4774156"/>
          </a:xfrm>
          <a:prstGeom prst="bentConnector3">
            <a:avLst>
              <a:gd name="adj1" fmla="val -39481865"/>
            </a:avLst>
          </a:prstGeom>
          <a:ln w="38100">
            <a:solidFill>
              <a:srgbClr val="FF66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ED9694-ADC9-46BE-0D02-DDF4B40FB4C8}"/>
              </a:ext>
            </a:extLst>
          </p:cNvPr>
          <p:cNvGrpSpPr/>
          <p:nvPr/>
        </p:nvGrpSpPr>
        <p:grpSpPr>
          <a:xfrm>
            <a:off x="9570859" y="2343600"/>
            <a:ext cx="1793426" cy="1225471"/>
            <a:chOff x="10430004" y="2332245"/>
            <a:chExt cx="1793426" cy="122547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FAD3F3A-09A4-8307-B2D8-04A864C11610}"/>
                </a:ext>
              </a:extLst>
            </p:cNvPr>
            <p:cNvGrpSpPr/>
            <p:nvPr/>
          </p:nvGrpSpPr>
          <p:grpSpPr>
            <a:xfrm>
              <a:off x="10430004" y="2332245"/>
              <a:ext cx="1793426" cy="1225471"/>
              <a:chOff x="3839311" y="3761837"/>
              <a:chExt cx="2118739" cy="1447761"/>
            </a:xfrm>
          </p:grpSpPr>
          <p:sp>
            <p:nvSpPr>
              <p:cNvPr id="9" name="사각형: 둥근 모서리 40">
                <a:extLst>
                  <a:ext uri="{FF2B5EF4-FFF2-40B4-BE49-F238E27FC236}">
                    <a16:creationId xmlns:a16="http://schemas.microsoft.com/office/drawing/2014/main" id="{F3B0D174-FE3E-DAA2-EE3A-636B8E42A1E2}"/>
                  </a:ext>
                </a:extLst>
              </p:cNvPr>
              <p:cNvSpPr/>
              <p:nvPr/>
            </p:nvSpPr>
            <p:spPr>
              <a:xfrm>
                <a:off x="3839311" y="3973731"/>
                <a:ext cx="2118739" cy="123586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514930-D8C7-1E09-25A9-C928D70DA47F}"/>
                  </a:ext>
                </a:extLst>
              </p:cNvPr>
              <p:cNvGrpSpPr/>
              <p:nvPr/>
            </p:nvGrpSpPr>
            <p:grpSpPr>
              <a:xfrm>
                <a:off x="4118386" y="3761837"/>
                <a:ext cx="1587089" cy="401515"/>
                <a:chOff x="4118386" y="3761837"/>
                <a:chExt cx="1587089" cy="40151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336A2C6B-FA67-EA14-1F2F-55E78CE7605A}"/>
                    </a:ext>
                  </a:extLst>
                </p:cNvPr>
                <p:cNvSpPr/>
                <p:nvPr/>
              </p:nvSpPr>
              <p:spPr>
                <a:xfrm>
                  <a:off x="4587874" y="3761837"/>
                  <a:ext cx="1117601" cy="401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" name="그림 11" descr="폰트, 그래픽, 상징, 로고이(가) 표시된 사진&#10;&#10;자동 생성된 설명">
                  <a:extLst>
                    <a:ext uri="{FF2B5EF4-FFF2-40B4-BE49-F238E27FC236}">
                      <a16:creationId xmlns:a16="http://schemas.microsoft.com/office/drawing/2014/main" id="{65F2196C-C47C-9254-16E5-E89465FFF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8386" y="3761837"/>
                  <a:ext cx="1560583" cy="4015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Picture 2" descr="undefined">
              <a:extLst>
                <a:ext uri="{FF2B5EF4-FFF2-40B4-BE49-F238E27FC236}">
                  <a16:creationId xmlns:a16="http://schemas.microsoft.com/office/drawing/2014/main" id="{EE480DE7-D978-599B-96FD-109993E5E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0383" y="2845412"/>
              <a:ext cx="1112668" cy="43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561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59423-47D8-9348-684D-E1E010BF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6F3446-F1F8-54F3-58A6-C6404ECF179B}"/>
              </a:ext>
            </a:extLst>
          </p:cNvPr>
          <p:cNvGrpSpPr/>
          <p:nvPr/>
        </p:nvGrpSpPr>
        <p:grpSpPr>
          <a:xfrm>
            <a:off x="177539" y="1723373"/>
            <a:ext cx="1801304" cy="3198512"/>
            <a:chOff x="177539" y="1723373"/>
            <a:chExt cx="1801304" cy="319851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EC8923E-4521-F7C6-01A9-752FDD3F4B97}"/>
                </a:ext>
              </a:extLst>
            </p:cNvPr>
            <p:cNvSpPr/>
            <p:nvPr/>
          </p:nvSpPr>
          <p:spPr>
            <a:xfrm>
              <a:off x="420485" y="1723373"/>
              <a:ext cx="1380392" cy="1380392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31C7E3-BB8A-B078-2829-6D00F322CF75}"/>
                </a:ext>
              </a:extLst>
            </p:cNvPr>
            <p:cNvSpPr txBox="1"/>
            <p:nvPr/>
          </p:nvSpPr>
          <p:spPr>
            <a:xfrm>
              <a:off x="420485" y="3275136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황채원</a:t>
              </a:r>
              <a:endPara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6198F9-96D0-E5B6-6637-8BBA841ACDCA}"/>
                </a:ext>
              </a:extLst>
            </p:cNvPr>
            <p:cNvSpPr txBox="1"/>
            <p:nvPr/>
          </p:nvSpPr>
          <p:spPr>
            <a:xfrm>
              <a:off x="177539" y="4337110"/>
              <a:ext cx="1609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여기어때 잘난체 2" panose="00000500000000000000" pitchFamily="50" charset="-127"/>
                <a:buChar char="—"/>
              </a:pPr>
              <a:r>
                <a:rPr lang="ko-KR" altLang="en-US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총괄 팀장</a:t>
              </a:r>
              <a:endParaRPr lang="en-US" altLang="ko-KR" sz="16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  <a:p>
              <a:pPr marL="285750" indent="-285750">
                <a:buFont typeface="여기어때 잘난체 2" panose="00000500000000000000" pitchFamily="50" charset="-127"/>
                <a:buChar char="—"/>
              </a:pPr>
              <a:r>
                <a:rPr lang="ko-KR" altLang="en-US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프론트 팀장</a:t>
              </a: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6165453-F998-A09E-83A1-F977FB4FEAB7}"/>
                </a:ext>
              </a:extLst>
            </p:cNvPr>
            <p:cNvGrpSpPr/>
            <p:nvPr/>
          </p:nvGrpSpPr>
          <p:grpSpPr>
            <a:xfrm>
              <a:off x="242520" y="3813700"/>
              <a:ext cx="1736323" cy="379926"/>
              <a:chOff x="242520" y="3680350"/>
              <a:chExt cx="1736323" cy="379926"/>
            </a:xfrm>
          </p:grpSpPr>
          <p:sp>
            <p:nvSpPr>
              <p:cNvPr id="64" name="순서도: 데이터 63">
                <a:extLst>
                  <a:ext uri="{FF2B5EF4-FFF2-40B4-BE49-F238E27FC236}">
                    <a16:creationId xmlns:a16="http://schemas.microsoft.com/office/drawing/2014/main" id="{6ABF65C4-B26B-EF3B-CE61-09EF23E79DEC}"/>
                  </a:ext>
                </a:extLst>
              </p:cNvPr>
              <p:cNvSpPr/>
              <p:nvPr/>
            </p:nvSpPr>
            <p:spPr>
              <a:xfrm>
                <a:off x="242520" y="3684892"/>
                <a:ext cx="1736323" cy="375384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DC922A9-D435-1E13-4D5A-95EDF0328B07}"/>
                  </a:ext>
                </a:extLst>
              </p:cNvPr>
              <p:cNvSpPr txBox="1"/>
              <p:nvPr/>
            </p:nvSpPr>
            <p:spPr>
              <a:xfrm>
                <a:off x="435297" y="3680350"/>
                <a:ext cx="135076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Frontend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B52497-5DF5-4060-73DE-6448808A1CC5}"/>
              </a:ext>
            </a:extLst>
          </p:cNvPr>
          <p:cNvGrpSpPr/>
          <p:nvPr/>
        </p:nvGrpSpPr>
        <p:grpSpPr>
          <a:xfrm>
            <a:off x="2237321" y="1723373"/>
            <a:ext cx="1736323" cy="2470253"/>
            <a:chOff x="2237321" y="1723373"/>
            <a:chExt cx="1736323" cy="2470253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C352828-AEEE-920D-395E-9881A8FDEEFA}"/>
                </a:ext>
              </a:extLst>
            </p:cNvPr>
            <p:cNvSpPr/>
            <p:nvPr/>
          </p:nvSpPr>
          <p:spPr>
            <a:xfrm>
              <a:off x="2415286" y="1723373"/>
              <a:ext cx="1380392" cy="138039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BAACBB-7F5E-FA63-5444-A976A0B90CD7}"/>
                </a:ext>
              </a:extLst>
            </p:cNvPr>
            <p:cNvSpPr txBox="1"/>
            <p:nvPr/>
          </p:nvSpPr>
          <p:spPr>
            <a:xfrm>
              <a:off x="2415286" y="3275136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신현중</a:t>
              </a:r>
              <a:endPara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8A244B7-D815-98EB-7C1C-4BE41F39DF02}"/>
                </a:ext>
              </a:extLst>
            </p:cNvPr>
            <p:cNvGrpSpPr/>
            <p:nvPr/>
          </p:nvGrpSpPr>
          <p:grpSpPr>
            <a:xfrm>
              <a:off x="2237321" y="3813700"/>
              <a:ext cx="1736323" cy="379926"/>
              <a:chOff x="2281762" y="5064101"/>
              <a:chExt cx="1736323" cy="379926"/>
            </a:xfrm>
          </p:grpSpPr>
          <p:sp>
            <p:nvSpPr>
              <p:cNvPr id="70" name="순서도: 데이터 69">
                <a:extLst>
                  <a:ext uri="{FF2B5EF4-FFF2-40B4-BE49-F238E27FC236}">
                    <a16:creationId xmlns:a16="http://schemas.microsoft.com/office/drawing/2014/main" id="{B9D7C8FC-C99E-DC98-1B14-48E4DDF37A50}"/>
                  </a:ext>
                </a:extLst>
              </p:cNvPr>
              <p:cNvSpPr/>
              <p:nvPr/>
            </p:nvSpPr>
            <p:spPr>
              <a:xfrm>
                <a:off x="2281762" y="5068643"/>
                <a:ext cx="1736323" cy="375384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9E3EDAB-39DC-BBB8-2FB6-B042FD6CA5E4}"/>
                  </a:ext>
                </a:extLst>
              </p:cNvPr>
              <p:cNvSpPr txBox="1"/>
              <p:nvPr/>
            </p:nvSpPr>
            <p:spPr>
              <a:xfrm>
                <a:off x="2474538" y="5064101"/>
                <a:ext cx="135076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Frontend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45AB95-0855-E321-6A62-8DD0169F2D1D}"/>
              </a:ext>
            </a:extLst>
          </p:cNvPr>
          <p:cNvGrpSpPr/>
          <p:nvPr/>
        </p:nvGrpSpPr>
        <p:grpSpPr>
          <a:xfrm>
            <a:off x="4232122" y="1723373"/>
            <a:ext cx="1736323" cy="2470253"/>
            <a:chOff x="4232122" y="1723373"/>
            <a:chExt cx="1736323" cy="2470253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DC06B8-E03B-CBBB-E0EE-515E3F6AAB43}"/>
                </a:ext>
              </a:extLst>
            </p:cNvPr>
            <p:cNvSpPr/>
            <p:nvPr/>
          </p:nvSpPr>
          <p:spPr>
            <a:xfrm>
              <a:off x="4410087" y="1723373"/>
              <a:ext cx="1380392" cy="138039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A83B4E-520A-DA78-F5F6-0C91AD38E600}"/>
                </a:ext>
              </a:extLst>
            </p:cNvPr>
            <p:cNvSpPr txBox="1"/>
            <p:nvPr/>
          </p:nvSpPr>
          <p:spPr>
            <a:xfrm>
              <a:off x="4410087" y="3275136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유영준</a:t>
              </a: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96ED852-4ED3-55CF-F6FD-D1A3BBF64170}"/>
                </a:ext>
              </a:extLst>
            </p:cNvPr>
            <p:cNvGrpSpPr/>
            <p:nvPr/>
          </p:nvGrpSpPr>
          <p:grpSpPr>
            <a:xfrm>
              <a:off x="4232122" y="3813700"/>
              <a:ext cx="1736323" cy="379926"/>
              <a:chOff x="2281762" y="5064101"/>
              <a:chExt cx="1736323" cy="379926"/>
            </a:xfrm>
          </p:grpSpPr>
          <p:sp>
            <p:nvSpPr>
              <p:cNvPr id="74" name="순서도: 데이터 73">
                <a:extLst>
                  <a:ext uri="{FF2B5EF4-FFF2-40B4-BE49-F238E27FC236}">
                    <a16:creationId xmlns:a16="http://schemas.microsoft.com/office/drawing/2014/main" id="{A59C5378-C0BA-19C9-DF07-98CD81DC964B}"/>
                  </a:ext>
                </a:extLst>
              </p:cNvPr>
              <p:cNvSpPr/>
              <p:nvPr/>
            </p:nvSpPr>
            <p:spPr>
              <a:xfrm>
                <a:off x="2281762" y="5068643"/>
                <a:ext cx="1736323" cy="375384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E16FE99-35FB-1A04-5C3C-D8326B512D64}"/>
                  </a:ext>
                </a:extLst>
              </p:cNvPr>
              <p:cNvSpPr txBox="1"/>
              <p:nvPr/>
            </p:nvSpPr>
            <p:spPr>
              <a:xfrm>
                <a:off x="2474538" y="5064101"/>
                <a:ext cx="135076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Frontend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902D7A-A2F0-9ED2-BA50-26CD943F82D5}"/>
              </a:ext>
            </a:extLst>
          </p:cNvPr>
          <p:cNvGrpSpPr/>
          <p:nvPr/>
        </p:nvGrpSpPr>
        <p:grpSpPr>
          <a:xfrm>
            <a:off x="6226923" y="1723373"/>
            <a:ext cx="1735200" cy="2952291"/>
            <a:chOff x="6226923" y="1723373"/>
            <a:chExt cx="1735200" cy="295229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1CB65C5-BA10-E3EA-4D8D-C94C7B945BC3}"/>
                </a:ext>
              </a:extLst>
            </p:cNvPr>
            <p:cNvSpPr/>
            <p:nvPr/>
          </p:nvSpPr>
          <p:spPr>
            <a:xfrm>
              <a:off x="6404327" y="1723373"/>
              <a:ext cx="1380392" cy="138039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88C427-4340-4206-F6FE-C3BCE1C9D773}"/>
                </a:ext>
              </a:extLst>
            </p:cNvPr>
            <p:cNvSpPr txBox="1"/>
            <p:nvPr/>
          </p:nvSpPr>
          <p:spPr>
            <a:xfrm>
              <a:off x="6404327" y="3277518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이성완</a:t>
              </a:r>
              <a:endParaRPr lang="ko-KR" altLang="en-US" dirty="0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DB12DF-E4BD-5056-F0D5-ECC533F2286C}"/>
                </a:ext>
              </a:extLst>
            </p:cNvPr>
            <p:cNvSpPr txBox="1"/>
            <p:nvPr/>
          </p:nvSpPr>
          <p:spPr>
            <a:xfrm>
              <a:off x="6226923" y="4337110"/>
              <a:ext cx="1609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여기어때 잘난체 2" panose="00000500000000000000" pitchFamily="50" charset="-127"/>
                <a:buChar char="—"/>
              </a:pPr>
              <a:r>
                <a:rPr lang="ko-KR" altLang="en-US" sz="1600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백엔드</a:t>
              </a:r>
              <a:r>
                <a:rPr lang="ko-KR" altLang="en-US" sz="16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팀장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77FF325-440E-F48E-B7A7-ED81F53FB645}"/>
                </a:ext>
              </a:extLst>
            </p:cNvPr>
            <p:cNvGrpSpPr/>
            <p:nvPr/>
          </p:nvGrpSpPr>
          <p:grpSpPr>
            <a:xfrm>
              <a:off x="6226923" y="3813700"/>
              <a:ext cx="1735200" cy="375384"/>
              <a:chOff x="6732145" y="5332657"/>
              <a:chExt cx="1735200" cy="375384"/>
            </a:xfrm>
          </p:grpSpPr>
          <p:sp>
            <p:nvSpPr>
              <p:cNvPr id="77" name="순서도: 데이터 76">
                <a:extLst>
                  <a:ext uri="{FF2B5EF4-FFF2-40B4-BE49-F238E27FC236}">
                    <a16:creationId xmlns:a16="http://schemas.microsoft.com/office/drawing/2014/main" id="{ADBBE1C8-3F1B-097B-7FEB-322406237159}"/>
                  </a:ext>
                </a:extLst>
              </p:cNvPr>
              <p:cNvSpPr/>
              <p:nvPr/>
            </p:nvSpPr>
            <p:spPr>
              <a:xfrm>
                <a:off x="6732145" y="5332657"/>
                <a:ext cx="1735200" cy="375384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E02C0C-18EC-3CCA-4D18-934A53819AB8}"/>
                  </a:ext>
                </a:extLst>
              </p:cNvPr>
              <p:cNvSpPr txBox="1"/>
              <p:nvPr/>
            </p:nvSpPr>
            <p:spPr>
              <a:xfrm>
                <a:off x="6902140" y="5332657"/>
                <a:ext cx="126950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Backend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8CEB1B-69A2-43AB-ACE9-19FD8F0DF325}"/>
              </a:ext>
            </a:extLst>
          </p:cNvPr>
          <p:cNvGrpSpPr/>
          <p:nvPr/>
        </p:nvGrpSpPr>
        <p:grpSpPr>
          <a:xfrm>
            <a:off x="8220601" y="1723373"/>
            <a:ext cx="1735200" cy="2465711"/>
            <a:chOff x="8220601" y="1723373"/>
            <a:chExt cx="1735200" cy="246571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D5F063C-7084-4175-560B-767015F00148}"/>
                </a:ext>
              </a:extLst>
            </p:cNvPr>
            <p:cNvSpPr/>
            <p:nvPr/>
          </p:nvSpPr>
          <p:spPr>
            <a:xfrm>
              <a:off x="8398005" y="1723373"/>
              <a:ext cx="1380392" cy="1380392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5EA124-7458-18BA-C0C4-D616037AB62C}"/>
                </a:ext>
              </a:extLst>
            </p:cNvPr>
            <p:cNvSpPr txBox="1"/>
            <p:nvPr/>
          </p:nvSpPr>
          <p:spPr>
            <a:xfrm>
              <a:off x="8398005" y="3275136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박수빈</a:t>
              </a: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786D4BE3-5BF2-48F1-33D7-34566EF4BD69}"/>
                </a:ext>
              </a:extLst>
            </p:cNvPr>
            <p:cNvGrpSpPr/>
            <p:nvPr/>
          </p:nvGrpSpPr>
          <p:grpSpPr>
            <a:xfrm>
              <a:off x="8220601" y="3813700"/>
              <a:ext cx="1735200" cy="375384"/>
              <a:chOff x="6732145" y="5332657"/>
              <a:chExt cx="1735200" cy="375384"/>
            </a:xfrm>
          </p:grpSpPr>
          <p:sp>
            <p:nvSpPr>
              <p:cNvPr id="82" name="순서도: 데이터 81">
                <a:extLst>
                  <a:ext uri="{FF2B5EF4-FFF2-40B4-BE49-F238E27FC236}">
                    <a16:creationId xmlns:a16="http://schemas.microsoft.com/office/drawing/2014/main" id="{BBC06A2C-0B80-4341-599B-9D4D358CBB40}"/>
                  </a:ext>
                </a:extLst>
              </p:cNvPr>
              <p:cNvSpPr/>
              <p:nvPr/>
            </p:nvSpPr>
            <p:spPr>
              <a:xfrm>
                <a:off x="6732145" y="5332657"/>
                <a:ext cx="1735200" cy="375384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FD1A05B-69AC-CF75-6F76-4D38AEE7C71A}"/>
                  </a:ext>
                </a:extLst>
              </p:cNvPr>
              <p:cNvSpPr txBox="1"/>
              <p:nvPr/>
            </p:nvSpPr>
            <p:spPr>
              <a:xfrm>
                <a:off x="6902140" y="5332657"/>
                <a:ext cx="126950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Backend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5FFD35-BB8A-BEDD-B6D5-B897A74E93D4}"/>
              </a:ext>
            </a:extLst>
          </p:cNvPr>
          <p:cNvGrpSpPr/>
          <p:nvPr/>
        </p:nvGrpSpPr>
        <p:grpSpPr>
          <a:xfrm>
            <a:off x="10214280" y="1723373"/>
            <a:ext cx="1735200" cy="2470602"/>
            <a:chOff x="10214280" y="1723373"/>
            <a:chExt cx="1735200" cy="247060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C469E13-FABE-924F-4E77-19ECBE782E89}"/>
                </a:ext>
              </a:extLst>
            </p:cNvPr>
            <p:cNvSpPr/>
            <p:nvPr/>
          </p:nvSpPr>
          <p:spPr>
            <a:xfrm>
              <a:off x="10391684" y="1723373"/>
              <a:ext cx="1380392" cy="138039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36232A-F471-4318-9203-E1B46F8872E3}"/>
                </a:ext>
              </a:extLst>
            </p:cNvPr>
            <p:cNvSpPr txBox="1"/>
            <p:nvPr/>
          </p:nvSpPr>
          <p:spPr>
            <a:xfrm>
              <a:off x="10391684" y="3275136"/>
              <a:ext cx="138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조우재</a:t>
              </a: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4C50487E-3CCF-792A-109D-1F1E70844D79}"/>
                </a:ext>
              </a:extLst>
            </p:cNvPr>
            <p:cNvGrpSpPr/>
            <p:nvPr/>
          </p:nvGrpSpPr>
          <p:grpSpPr>
            <a:xfrm>
              <a:off x="10214280" y="3813700"/>
              <a:ext cx="1735200" cy="380275"/>
              <a:chOff x="10698079" y="3690595"/>
              <a:chExt cx="1735200" cy="380275"/>
            </a:xfrm>
          </p:grpSpPr>
          <p:sp>
            <p:nvSpPr>
              <p:cNvPr id="85" name="순서도: 데이터 84">
                <a:extLst>
                  <a:ext uri="{FF2B5EF4-FFF2-40B4-BE49-F238E27FC236}">
                    <a16:creationId xmlns:a16="http://schemas.microsoft.com/office/drawing/2014/main" id="{45798CFF-40C3-0631-B7D4-2C77C6564E1C}"/>
                  </a:ext>
                </a:extLst>
              </p:cNvPr>
              <p:cNvSpPr/>
              <p:nvPr/>
            </p:nvSpPr>
            <p:spPr>
              <a:xfrm>
                <a:off x="10698079" y="3701538"/>
                <a:ext cx="1735200" cy="369332"/>
              </a:xfrm>
              <a:prstGeom prst="flowChartInputOut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D7BFB04-A94B-632D-2D31-E64AE4AB79A5}"/>
                  </a:ext>
                </a:extLst>
              </p:cNvPr>
              <p:cNvSpPr txBox="1"/>
              <p:nvPr/>
            </p:nvSpPr>
            <p:spPr>
              <a:xfrm>
                <a:off x="11150271" y="3690595"/>
                <a:ext cx="83081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i="1" dirty="0">
                    <a:solidFill>
                      <a:schemeClr val="bg1"/>
                    </a:solidFill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Infra</a:t>
                </a:r>
                <a:endParaRPr lang="ko-KR" altLang="en-US" i="1" dirty="0">
                  <a:solidFill>
                    <a:schemeClr val="bg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237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CBB5B-1803-5726-9616-AABFA597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8E750A-39A6-D61E-5A61-CE516EE1157C}"/>
              </a:ext>
            </a:extLst>
          </p:cNvPr>
          <p:cNvSpPr txBox="1"/>
          <p:nvPr/>
        </p:nvSpPr>
        <p:spPr>
          <a:xfrm>
            <a:off x="1617418" y="2921169"/>
            <a:ext cx="8957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 err="1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QnA</a:t>
            </a:r>
            <a:endParaRPr lang="ko-KR" altLang="en-US" sz="6000" i="1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92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E328-9B00-E27E-75E0-81EE7C257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1B29-22E7-8B20-2560-BB457C2A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순서</a:t>
            </a:r>
            <a:endParaRPr lang="ko-KR" altLang="en-US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A1D3B4-A508-1031-79B9-4D31940EFF22}"/>
              </a:ext>
            </a:extLst>
          </p:cNvPr>
          <p:cNvGrpSpPr/>
          <p:nvPr/>
        </p:nvGrpSpPr>
        <p:grpSpPr>
          <a:xfrm>
            <a:off x="9528426" y="2553543"/>
            <a:ext cx="1729923" cy="1750914"/>
            <a:chOff x="9528426" y="2553543"/>
            <a:chExt cx="1729923" cy="175091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551BBAE-F33E-A129-6D74-1794CC754D29}"/>
                </a:ext>
              </a:extLst>
            </p:cNvPr>
            <p:cNvSpPr/>
            <p:nvPr/>
          </p:nvSpPr>
          <p:spPr>
            <a:xfrm>
              <a:off x="9528426" y="3794503"/>
              <a:ext cx="1729923" cy="509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마무리</a:t>
              </a:r>
            </a:p>
          </p:txBody>
        </p:sp>
        <p:pic>
          <p:nvPicPr>
            <p:cNvPr id="5" name="그래픽 4" descr="건배 윤곽선">
              <a:extLst>
                <a:ext uri="{FF2B5EF4-FFF2-40B4-BE49-F238E27FC236}">
                  <a16:creationId xmlns:a16="http://schemas.microsoft.com/office/drawing/2014/main" id="{2A47E145-735D-DDC6-3201-D4442B3D9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36187" y="2553543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0D2F05-3300-67A3-EC44-E61ADCBFCB77}"/>
              </a:ext>
            </a:extLst>
          </p:cNvPr>
          <p:cNvGrpSpPr/>
          <p:nvPr/>
        </p:nvGrpSpPr>
        <p:grpSpPr>
          <a:xfrm>
            <a:off x="7379730" y="2553543"/>
            <a:ext cx="1729923" cy="1750914"/>
            <a:chOff x="7379733" y="2553543"/>
            <a:chExt cx="1729923" cy="175091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C5BC129-4D00-11EE-F19A-D5454722235A}"/>
                </a:ext>
              </a:extLst>
            </p:cNvPr>
            <p:cNvSpPr/>
            <p:nvPr/>
          </p:nvSpPr>
          <p:spPr>
            <a:xfrm>
              <a:off x="7379733" y="3794503"/>
              <a:ext cx="1729923" cy="509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기술</a:t>
              </a:r>
            </a:p>
          </p:txBody>
        </p:sp>
        <p:pic>
          <p:nvPicPr>
            <p:cNvPr id="11" name="그래픽 10" descr="CMD 터미널 윤곽선">
              <a:extLst>
                <a:ext uri="{FF2B5EF4-FFF2-40B4-BE49-F238E27FC236}">
                  <a16:creationId xmlns:a16="http://schemas.microsoft.com/office/drawing/2014/main" id="{E022B974-BB7E-7280-5D70-9E60DEF51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93574" y="2553543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175C9F-6B8A-F174-6259-0AA2D978EEC7}"/>
              </a:ext>
            </a:extLst>
          </p:cNvPr>
          <p:cNvGrpSpPr/>
          <p:nvPr/>
        </p:nvGrpSpPr>
        <p:grpSpPr>
          <a:xfrm>
            <a:off x="5231037" y="2553543"/>
            <a:ext cx="1729923" cy="1750914"/>
            <a:chOff x="5231039" y="2553543"/>
            <a:chExt cx="1729923" cy="175091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3AE9DDC-1F52-1A3B-3C03-2EB645123756}"/>
                </a:ext>
              </a:extLst>
            </p:cNvPr>
            <p:cNvSpPr/>
            <p:nvPr/>
          </p:nvSpPr>
          <p:spPr>
            <a:xfrm>
              <a:off x="5231039" y="3794503"/>
              <a:ext cx="1729923" cy="509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시연</a:t>
              </a:r>
            </a:p>
          </p:txBody>
        </p:sp>
        <p:pic>
          <p:nvPicPr>
            <p:cNvPr id="14" name="그래픽 13" descr="온라인 모임 윤곽선">
              <a:extLst>
                <a:ext uri="{FF2B5EF4-FFF2-40B4-BE49-F238E27FC236}">
                  <a16:creationId xmlns:a16="http://schemas.microsoft.com/office/drawing/2014/main" id="{D6F5E967-2E19-90D1-E697-0407B5777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2720" y="2553543"/>
              <a:ext cx="914400" cy="914400"/>
            </a:xfrm>
            <a:prstGeom prst="rect">
              <a:avLst/>
            </a:prstGeom>
          </p:spPr>
        </p:pic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8D76AF-0662-7EBF-A16F-BFF72523B46E}"/>
              </a:ext>
            </a:extLst>
          </p:cNvPr>
          <p:cNvCxnSpPr>
            <a:cxnSpLocks/>
          </p:cNvCxnSpPr>
          <p:nvPr/>
        </p:nvCxnSpPr>
        <p:spPr>
          <a:xfrm>
            <a:off x="2872959" y="1785463"/>
            <a:ext cx="0" cy="346354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C17CF7-53BD-94D5-181A-A1ABF2B7A973}"/>
              </a:ext>
            </a:extLst>
          </p:cNvPr>
          <p:cNvCxnSpPr>
            <a:cxnSpLocks/>
          </p:cNvCxnSpPr>
          <p:nvPr/>
        </p:nvCxnSpPr>
        <p:spPr>
          <a:xfrm>
            <a:off x="5021652" y="1785463"/>
            <a:ext cx="0" cy="346354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174C4D-E7EB-6CD5-5C2C-5CC0D6DF7A29}"/>
              </a:ext>
            </a:extLst>
          </p:cNvPr>
          <p:cNvCxnSpPr>
            <a:cxnSpLocks/>
          </p:cNvCxnSpPr>
          <p:nvPr/>
        </p:nvCxnSpPr>
        <p:spPr>
          <a:xfrm>
            <a:off x="7170345" y="1785463"/>
            <a:ext cx="0" cy="346354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5569554-8A68-80D6-669E-668B4289A8B3}"/>
              </a:ext>
            </a:extLst>
          </p:cNvPr>
          <p:cNvCxnSpPr>
            <a:cxnSpLocks/>
          </p:cNvCxnSpPr>
          <p:nvPr/>
        </p:nvCxnSpPr>
        <p:spPr>
          <a:xfrm>
            <a:off x="9319038" y="1785463"/>
            <a:ext cx="0" cy="346354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74AA56-DE6A-A267-BEBE-8B26572F03DB}"/>
              </a:ext>
            </a:extLst>
          </p:cNvPr>
          <p:cNvGrpSpPr/>
          <p:nvPr/>
        </p:nvGrpSpPr>
        <p:grpSpPr>
          <a:xfrm>
            <a:off x="933649" y="2553543"/>
            <a:ext cx="1729923" cy="1750914"/>
            <a:chOff x="3082345" y="2553543"/>
            <a:chExt cx="1729923" cy="175091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D8F9293-406B-C7BB-8E24-A58DDD05D32F}"/>
                </a:ext>
              </a:extLst>
            </p:cNvPr>
            <p:cNvSpPr/>
            <p:nvPr/>
          </p:nvSpPr>
          <p:spPr>
            <a:xfrm>
              <a:off x="3082345" y="3794503"/>
              <a:ext cx="1729923" cy="509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UCC</a:t>
              </a:r>
              <a:endParaRPr lang="ko-KR" altLang="en-US" sz="2400" dirty="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endParaRPr>
            </a:p>
          </p:txBody>
        </p:sp>
        <p:pic>
          <p:nvPicPr>
            <p:cNvPr id="24" name="그래픽 23" descr="클래퍼 보드 윤곽선">
              <a:extLst>
                <a:ext uri="{FF2B5EF4-FFF2-40B4-BE49-F238E27FC236}">
                  <a16:creationId xmlns:a16="http://schemas.microsoft.com/office/drawing/2014/main" id="{CAA2CB0D-7173-801D-19CD-448DF948A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90107" y="2553543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F5E2A2-AF24-BAB3-54CE-98C2B30C7C77}"/>
              </a:ext>
            </a:extLst>
          </p:cNvPr>
          <p:cNvGrpSpPr/>
          <p:nvPr/>
        </p:nvGrpSpPr>
        <p:grpSpPr>
          <a:xfrm>
            <a:off x="3082344" y="2553543"/>
            <a:ext cx="1729923" cy="1750914"/>
            <a:chOff x="933651" y="2553543"/>
            <a:chExt cx="1729923" cy="175091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B398C84-EB34-7F18-D0D1-633E88612AB8}"/>
                </a:ext>
              </a:extLst>
            </p:cNvPr>
            <p:cNvSpPr/>
            <p:nvPr/>
          </p:nvSpPr>
          <p:spPr>
            <a:xfrm>
              <a:off x="933651" y="3794503"/>
              <a:ext cx="1729923" cy="509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기획의도</a:t>
              </a:r>
            </a:p>
          </p:txBody>
        </p:sp>
        <p:pic>
          <p:nvPicPr>
            <p:cNvPr id="27" name="그래픽 26" descr="프레젠테이션 체크리스트 윤곽선">
              <a:extLst>
                <a:ext uri="{FF2B5EF4-FFF2-40B4-BE49-F238E27FC236}">
                  <a16:creationId xmlns:a16="http://schemas.microsoft.com/office/drawing/2014/main" id="{2B30B615-A69F-820C-BC34-7F8CF25DB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35332" y="255354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39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0F2D9-4429-A8DE-09F3-35E389A8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EDAE41-13D3-B704-D50D-AD53C163E2AA}"/>
              </a:ext>
            </a:extLst>
          </p:cNvPr>
          <p:cNvSpPr txBox="1"/>
          <p:nvPr/>
        </p:nvSpPr>
        <p:spPr>
          <a:xfrm>
            <a:off x="1617418" y="2921169"/>
            <a:ext cx="8957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UCC</a:t>
            </a:r>
            <a:endParaRPr lang="ko-KR" altLang="en-US" sz="6000" i="1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44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104CD-A07B-8A81-4EEC-67F300157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온라인 미디어 2" title="10기 공통PJT UCC E201">
            <a:hlinkClick r:id="" action="ppaction://media"/>
            <a:extLst>
              <a:ext uri="{FF2B5EF4-FFF2-40B4-BE49-F238E27FC236}">
                <a16:creationId xmlns:a16="http://schemas.microsoft.com/office/drawing/2014/main" id="{806AAC2D-4723-778D-F783-BC9C820348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77156" y="764937"/>
            <a:ext cx="9437688" cy="53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24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32" y="1494213"/>
            <a:ext cx="9673936" cy="38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C03B6-2196-FB8F-89D2-2E251BC8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고요 속의 외침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852613" y="1580400"/>
            <a:ext cx="8486775" cy="4646997"/>
            <a:chOff x="2167200" y="1580400"/>
            <a:chExt cx="8486775" cy="4646997"/>
          </a:xfrm>
        </p:grpSpPr>
        <p:sp>
          <p:nvSpPr>
            <p:cNvPr id="9" name="TextBox 8"/>
            <p:cNvSpPr txBox="1"/>
            <p:nvPr/>
          </p:nvSpPr>
          <p:spPr>
            <a:xfrm>
              <a:off x="2167200" y="5396400"/>
              <a:ext cx="84867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발화자의</a:t>
              </a:r>
              <a:r>
                <a:rPr lang="ko-KR" altLang="en-US" sz="32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3200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입모양을</a:t>
              </a:r>
              <a:r>
                <a:rPr lang="ko-KR" altLang="en-US" sz="32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보고</a:t>
              </a:r>
              <a:r>
                <a:rPr lang="en-US" altLang="ko-KR" sz="32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</a:t>
              </a:r>
              <a:r>
                <a:rPr lang="ko-KR" altLang="en-US" sz="3200" dirty="0" err="1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제시어를</a:t>
              </a:r>
              <a:r>
                <a:rPr lang="ko-KR" altLang="en-US" sz="32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 맞추는 게임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r="511"/>
            <a:stretch/>
          </p:blipFill>
          <p:spPr>
            <a:xfrm>
              <a:off x="2992414" y="1580400"/>
              <a:ext cx="6836347" cy="3816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67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C03B6-2196-FB8F-89D2-2E251BC8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인물 맞추기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194560" y="1580625"/>
            <a:ext cx="7802880" cy="4647059"/>
            <a:chOff x="2165985" y="1580625"/>
            <a:chExt cx="7802880" cy="464705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7732" y="1580625"/>
              <a:ext cx="6819386" cy="381606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165985" y="5396687"/>
              <a:ext cx="78028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rPr>
                <a:t>주어진 사진 속 인물의 이름을 맞추는 게임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77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1318988" y="2025962"/>
            <a:ext cx="3618631" cy="3721778"/>
            <a:chOff x="1318988" y="2025962"/>
            <a:chExt cx="3618631" cy="3721778"/>
          </a:xfrm>
        </p:grpSpPr>
        <p:sp>
          <p:nvSpPr>
            <p:cNvPr id="4" name="원호 3"/>
            <p:cNvSpPr/>
            <p:nvPr/>
          </p:nvSpPr>
          <p:spPr>
            <a:xfrm rot="14709214">
              <a:off x="1282861" y="2092982"/>
              <a:ext cx="3721778" cy="3587738"/>
            </a:xfrm>
            <a:prstGeom prst="arc">
              <a:avLst>
                <a:gd name="adj1" fmla="val 1783059"/>
                <a:gd name="adj2" fmla="val 15320928"/>
              </a:avLst>
            </a:prstGeom>
            <a:ln w="508000" cap="rnd">
              <a:solidFill>
                <a:srgbClr val="118AB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원호 4"/>
            <p:cNvSpPr/>
            <p:nvPr/>
          </p:nvSpPr>
          <p:spPr>
            <a:xfrm rot="14709214">
              <a:off x="1251968" y="2092982"/>
              <a:ext cx="3721778" cy="3587738"/>
            </a:xfrm>
            <a:prstGeom prst="arc">
              <a:avLst>
                <a:gd name="adj1" fmla="val 16335745"/>
                <a:gd name="adj2" fmla="val 692932"/>
              </a:avLst>
            </a:prstGeom>
            <a:ln w="381000" cap="rnd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176449" y="2097920"/>
            <a:ext cx="5211094" cy="3106994"/>
            <a:chOff x="6176449" y="2097920"/>
            <a:chExt cx="5211094" cy="3106994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6176449" y="2097920"/>
              <a:ext cx="5211094" cy="31069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530411" y="2589588"/>
              <a:ext cx="4857132" cy="2123658"/>
              <a:chOff x="6530411" y="2589588"/>
              <a:chExt cx="4857132" cy="2123658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7073640" y="4082304"/>
                <a:ext cx="346095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5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1</a:t>
                </a:r>
                <a:r>
                  <a:rPr lang="ko-KR" altLang="en-US" sz="35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개월 미만 </a:t>
                </a:r>
                <a:r>
                  <a:rPr lang="en-US" altLang="ko-KR" sz="35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rPr>
                  <a:t>29%</a:t>
                </a:r>
                <a:endParaRPr lang="ko-KR" altLang="en-US" sz="3500" dirty="0">
                  <a:latin typeface="여기어때 잘난체 2" panose="00000500000000000000" pitchFamily="50" charset="-127"/>
                  <a:ea typeface="여기어때 잘난체 2" panose="00000500000000000000" pitchFamily="50" charset="-127"/>
                </a:endParaRP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6530411" y="2589588"/>
                <a:ext cx="4857132" cy="1492716"/>
                <a:chOff x="6530411" y="2589588"/>
                <a:chExt cx="4857132" cy="1492716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6530411" y="3220530"/>
                  <a:ext cx="4857132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0" dirty="0">
                      <a:latin typeface="여기어때 잘난체 2" panose="00000500000000000000" pitchFamily="50" charset="-127"/>
                      <a:ea typeface="여기어때 잘난체 2" panose="00000500000000000000" pitchFamily="50" charset="-127"/>
                    </a:rPr>
                    <a:t>3</a:t>
                  </a:r>
                  <a:r>
                    <a:rPr lang="ko-KR" altLang="en-US" sz="5000" dirty="0">
                      <a:latin typeface="여기어때 잘난체 2" panose="00000500000000000000" pitchFamily="50" charset="-127"/>
                      <a:ea typeface="여기어때 잘난체 2" panose="00000500000000000000" pitchFamily="50" charset="-127"/>
                    </a:rPr>
                    <a:t>개월 이상 </a:t>
                  </a:r>
                  <a:r>
                    <a:rPr lang="en-US" altLang="ko-KR" sz="5000" dirty="0">
                      <a:solidFill>
                        <a:srgbClr val="FF0000"/>
                      </a:solidFill>
                      <a:latin typeface="여기어때 잘난체 2" panose="00000500000000000000" pitchFamily="50" charset="-127"/>
                      <a:ea typeface="여기어때 잘난체 2" panose="00000500000000000000" pitchFamily="50" charset="-127"/>
                    </a:rPr>
                    <a:t>71</a:t>
                  </a:r>
                  <a:r>
                    <a:rPr lang="en-US" altLang="ko-KR" sz="5000" dirty="0">
                      <a:latin typeface="여기어때 잘난체 2" panose="00000500000000000000" pitchFamily="50" charset="-127"/>
                      <a:ea typeface="여기어때 잘난체 2" panose="00000500000000000000" pitchFamily="50" charset="-127"/>
                    </a:rPr>
                    <a:t>%</a:t>
                  </a:r>
                  <a:endParaRPr lang="ko-KR" altLang="en-US" sz="5000" dirty="0">
                    <a:latin typeface="여기어때 잘난체 2" panose="00000500000000000000" pitchFamily="50" charset="-127"/>
                    <a:ea typeface="여기어때 잘난체 2" panose="00000500000000000000" pitchFamily="50" charset="-127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7228500" y="2589588"/>
                  <a:ext cx="3151235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5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여기어때 잘난체 2" panose="00000500000000000000" pitchFamily="50" charset="-127"/>
                      <a:ea typeface="여기어때 잘난체 2" panose="00000500000000000000" pitchFamily="50" charset="-127"/>
                    </a:rPr>
                    <a:t>전체 응답자 중</a:t>
                  </a:r>
                </a:p>
              </p:txBody>
            </p:sp>
          </p:grpSp>
        </p:grpSp>
      </p:grpSp>
      <p:sp>
        <p:nvSpPr>
          <p:cNvPr id="7" name="TextBox 6"/>
          <p:cNvSpPr txBox="1"/>
          <p:nvPr/>
        </p:nvSpPr>
        <p:spPr>
          <a:xfrm>
            <a:off x="2351304" y="3167390"/>
            <a:ext cx="748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여러분들은 친구들을 얼마나 자주 </a:t>
            </a:r>
            <a:r>
              <a:rPr lang="ko-KR" altLang="en-US" sz="2800" dirty="0" err="1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만나시나요</a:t>
            </a:r>
            <a:r>
              <a:rPr lang="en-US" altLang="ko-KR" sz="2800" dirty="0"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?</a:t>
            </a:r>
            <a:endParaRPr lang="ko-KR" altLang="en-US" sz="2800" dirty="0"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2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234 -0.3333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/>
        </p:nvGraphicFramePr>
        <p:xfrm>
          <a:off x="5286593" y="996781"/>
          <a:ext cx="7562415" cy="481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04775" y="2870455"/>
            <a:ext cx="2521309" cy="523220"/>
          </a:xfrm>
        </p:spPr>
        <p:txBody>
          <a:bodyPr>
            <a:noAutofit/>
          </a:bodyPr>
          <a:lstStyle/>
          <a:p>
            <a:pPr algn="ctr"/>
            <a:r>
              <a:rPr lang="ko-KR" altLang="en-US" dirty="0"/>
              <a:t>예능 게임 </a:t>
            </a:r>
            <a:br>
              <a:rPr lang="en-US" altLang="ko-KR" dirty="0"/>
            </a:br>
            <a:r>
              <a:rPr lang="ko-KR" altLang="en-US" dirty="0"/>
              <a:t>만족도</a:t>
            </a:r>
          </a:p>
        </p:txBody>
      </p:sp>
      <p:sp>
        <p:nvSpPr>
          <p:cNvPr id="7" name="원호 6"/>
          <p:cNvSpPr/>
          <p:nvPr/>
        </p:nvSpPr>
        <p:spPr>
          <a:xfrm rot="14709214">
            <a:off x="1327022" y="1947511"/>
            <a:ext cx="3721778" cy="3587738"/>
          </a:xfrm>
          <a:prstGeom prst="arc">
            <a:avLst>
              <a:gd name="adj1" fmla="val 1783059"/>
              <a:gd name="adj2" fmla="val 19336114"/>
            </a:avLst>
          </a:prstGeom>
          <a:ln w="508000" cap="rnd">
            <a:solidFill>
              <a:srgbClr val="118A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원호 7"/>
          <p:cNvSpPr/>
          <p:nvPr/>
        </p:nvSpPr>
        <p:spPr>
          <a:xfrm rot="14709214">
            <a:off x="1327020" y="1947512"/>
            <a:ext cx="3721778" cy="3587738"/>
          </a:xfrm>
          <a:prstGeom prst="arc">
            <a:avLst>
              <a:gd name="adj1" fmla="val 20422109"/>
              <a:gd name="adj2" fmla="val 692932"/>
            </a:avLst>
          </a:prstGeom>
          <a:ln w="381000" cap="rnd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8339632" y="3867465"/>
            <a:ext cx="1766455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118AB2"/>
                </a:solidFill>
              </a:rPr>
              <a:t>75%</a:t>
            </a:r>
            <a:endParaRPr lang="ko-KR" altLang="en-US" sz="5400" dirty="0">
              <a:solidFill>
                <a:srgbClr val="118AB2"/>
              </a:solidFill>
            </a:endParaRPr>
          </a:p>
        </p:txBody>
      </p:sp>
      <p:sp>
        <p:nvSpPr>
          <p:cNvPr id="13" name="원호 12"/>
          <p:cNvSpPr/>
          <p:nvPr/>
        </p:nvSpPr>
        <p:spPr>
          <a:xfrm rot="14709214">
            <a:off x="7288552" y="1947510"/>
            <a:ext cx="3721778" cy="3587738"/>
          </a:xfrm>
          <a:prstGeom prst="arc">
            <a:avLst>
              <a:gd name="adj1" fmla="val 1783059"/>
              <a:gd name="adj2" fmla="val 16911975"/>
            </a:avLst>
          </a:prstGeom>
          <a:ln w="508000" cap="rnd">
            <a:solidFill>
              <a:srgbClr val="118A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원호 13"/>
          <p:cNvSpPr/>
          <p:nvPr/>
        </p:nvSpPr>
        <p:spPr>
          <a:xfrm rot="14709214">
            <a:off x="7257659" y="1947510"/>
            <a:ext cx="3721778" cy="3587738"/>
          </a:xfrm>
          <a:prstGeom prst="arc">
            <a:avLst>
              <a:gd name="adj1" fmla="val 18053119"/>
              <a:gd name="adj2" fmla="val 692932"/>
            </a:avLst>
          </a:prstGeom>
          <a:ln w="381000" cap="rnd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제목 2"/>
          <p:cNvSpPr txBox="1">
            <a:spLocks/>
          </p:cNvSpPr>
          <p:nvPr/>
        </p:nvSpPr>
        <p:spPr>
          <a:xfrm>
            <a:off x="2342750" y="3915475"/>
            <a:ext cx="1942878" cy="6488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118AB2"/>
                </a:solidFill>
              </a:rPr>
              <a:t>85%</a:t>
            </a:r>
            <a:endParaRPr lang="ko-KR" altLang="en-US" sz="5400" dirty="0">
              <a:solidFill>
                <a:srgbClr val="118AB2"/>
              </a:solidFill>
            </a:endParaRP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7267142" y="2857771"/>
            <a:ext cx="3682029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+mj-cs"/>
              </a:defRPr>
            </a:lvl1pPr>
          </a:lstStyle>
          <a:p>
            <a:pPr algn="ctr"/>
            <a:r>
              <a:rPr lang="ko-KR" altLang="en-US" dirty="0"/>
              <a:t>예능 게임 </a:t>
            </a:r>
            <a:endParaRPr lang="en-US" altLang="ko-KR" dirty="0"/>
          </a:p>
          <a:p>
            <a:pPr algn="ctr"/>
            <a:r>
              <a:rPr lang="ko-KR" altLang="en-US" dirty="0"/>
              <a:t>체험하고 싶은 비율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096000" y="1984664"/>
            <a:ext cx="0" cy="360564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제목 2"/>
          <p:cNvSpPr txBox="1">
            <a:spLocks/>
          </p:cNvSpPr>
          <p:nvPr/>
        </p:nvSpPr>
        <p:spPr>
          <a:xfrm>
            <a:off x="6458165" y="913859"/>
            <a:ext cx="5579286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예능 게임을 경험하지 못한 응답자</a:t>
            </a:r>
          </a:p>
        </p:txBody>
      </p:sp>
      <p:sp>
        <p:nvSpPr>
          <p:cNvPr id="21" name="제목 2"/>
          <p:cNvSpPr txBox="1">
            <a:spLocks/>
          </p:cNvSpPr>
          <p:nvPr/>
        </p:nvSpPr>
        <p:spPr>
          <a:xfrm>
            <a:off x="939520" y="913859"/>
            <a:ext cx="4510354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예능 게임을 경험한 응답자</a:t>
            </a:r>
          </a:p>
        </p:txBody>
      </p:sp>
    </p:spTree>
    <p:extLst>
      <p:ext uri="{BB962C8B-B14F-4D97-AF65-F5344CB8AC3E}">
        <p14:creationId xmlns:p14="http://schemas.microsoft.com/office/powerpoint/2010/main" val="903554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259</Words>
  <Application>Microsoft Office PowerPoint</Application>
  <PresentationFormat>와이드스크린</PresentationFormat>
  <Paragraphs>98</Paragraphs>
  <Slides>18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여기어때 잘난체 2</vt:lpstr>
      <vt:lpstr>맑은 고딕</vt:lpstr>
      <vt:lpstr>여기어때 잘난체</vt:lpstr>
      <vt:lpstr>Arial</vt:lpstr>
      <vt:lpstr>Office 테마</vt:lpstr>
      <vt:lpstr>PowerPoint 프레젠테이션</vt:lpstr>
      <vt:lpstr>순서</vt:lpstr>
      <vt:lpstr>PowerPoint 프레젠테이션</vt:lpstr>
      <vt:lpstr>PowerPoint 프레젠테이션</vt:lpstr>
      <vt:lpstr>PowerPoint 프레젠테이션</vt:lpstr>
      <vt:lpstr>고요 속의 외침</vt:lpstr>
      <vt:lpstr>인물 맞추기</vt:lpstr>
      <vt:lpstr>PowerPoint 프레젠테이션</vt:lpstr>
      <vt:lpstr>예능 게임  만족도</vt:lpstr>
      <vt:lpstr>타겟</vt:lpstr>
      <vt:lpstr>차별점</vt:lpstr>
      <vt:lpstr>차별점</vt:lpstr>
      <vt:lpstr>PowerPoint 프레젠테이션</vt:lpstr>
      <vt:lpstr>핵심 기술</vt:lpstr>
      <vt:lpstr>기술 스택</vt:lpstr>
      <vt:lpstr>아키택처</vt:lpstr>
      <vt:lpstr>마무리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조우재</dc:creator>
  <cp:lastModifiedBy>조우재</cp:lastModifiedBy>
  <cp:revision>270</cp:revision>
  <dcterms:created xsi:type="dcterms:W3CDTF">2024-02-12T17:32:42Z</dcterms:created>
  <dcterms:modified xsi:type="dcterms:W3CDTF">2024-02-28T13:56:48Z</dcterms:modified>
</cp:coreProperties>
</file>